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3" r:id="rId3"/>
    <p:sldId id="301" r:id="rId4"/>
    <p:sldId id="334" r:id="rId5"/>
    <p:sldId id="335" r:id="rId6"/>
    <p:sldId id="309" r:id="rId7"/>
    <p:sldId id="320" r:id="rId8"/>
    <p:sldId id="319" r:id="rId9"/>
    <p:sldId id="308" r:id="rId10"/>
    <p:sldId id="307" r:id="rId11"/>
    <p:sldId id="321" r:id="rId12"/>
    <p:sldId id="332" r:id="rId13"/>
    <p:sldId id="322" r:id="rId14"/>
    <p:sldId id="324" r:id="rId15"/>
    <p:sldId id="323" r:id="rId16"/>
    <p:sldId id="325" r:id="rId17"/>
    <p:sldId id="331" r:id="rId18"/>
    <p:sldId id="330" r:id="rId19"/>
    <p:sldId id="326" r:id="rId20"/>
    <p:sldId id="327" r:id="rId21"/>
    <p:sldId id="328" r:id="rId22"/>
    <p:sldId id="329" r:id="rId23"/>
    <p:sldId id="310" r:id="rId24"/>
    <p:sldId id="333" r:id="rId25"/>
    <p:sldId id="306" r:id="rId26"/>
    <p:sldId id="311" r:id="rId27"/>
    <p:sldId id="317" r:id="rId28"/>
    <p:sldId id="314" r:id="rId29"/>
    <p:sldId id="315" r:id="rId30"/>
    <p:sldId id="316" r:id="rId31"/>
    <p:sldId id="313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2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A16DD-E91F-4333-812E-1384520B6BA0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93C30951-54E4-4007-B467-C9D89C59690B}">
      <dgm:prSet phldrT="[Text]"/>
      <dgm:spPr/>
      <dgm:t>
        <a:bodyPr/>
        <a:lstStyle/>
        <a:p>
          <a:r>
            <a:rPr lang="en-US" dirty="0" smtClean="0"/>
            <a:t>Payer identifies problem (oncology costs too high)</a:t>
          </a:r>
          <a:endParaRPr lang="en-US" dirty="0"/>
        </a:p>
      </dgm:t>
    </dgm:pt>
    <dgm:pt modelId="{30DADC0F-262A-48C1-8C0B-617D5BF5579E}" type="parTrans" cxnId="{84BD5FBC-CCA5-4D8A-A6A5-04B248E60E1D}">
      <dgm:prSet/>
      <dgm:spPr/>
      <dgm:t>
        <a:bodyPr/>
        <a:lstStyle/>
        <a:p>
          <a:endParaRPr lang="en-US"/>
        </a:p>
      </dgm:t>
    </dgm:pt>
    <dgm:pt modelId="{1F0D1A43-46EA-4F17-A6E8-733672C19D40}" type="sibTrans" cxnId="{84BD5FBC-CCA5-4D8A-A6A5-04B248E60E1D}">
      <dgm:prSet/>
      <dgm:spPr/>
      <dgm:t>
        <a:bodyPr/>
        <a:lstStyle/>
        <a:p>
          <a:endParaRPr lang="en-US"/>
        </a:p>
      </dgm:t>
    </dgm:pt>
    <dgm:pt modelId="{BB6F1E7C-AF85-4422-82B1-EB7E7FD0989F}">
      <dgm:prSet phldrT="[Text]"/>
      <dgm:spPr/>
      <dgm:t>
        <a:bodyPr/>
        <a:lstStyle/>
        <a:p>
          <a:r>
            <a:rPr lang="en-US" dirty="0" smtClean="0"/>
            <a:t>Payer changes reimbursement structure</a:t>
          </a:r>
          <a:endParaRPr lang="en-US" dirty="0"/>
        </a:p>
      </dgm:t>
    </dgm:pt>
    <dgm:pt modelId="{A7DBDE0D-41B8-4C8B-B8B9-4D71A8B44E02}" type="parTrans" cxnId="{56A86B77-A927-4686-8AA6-E366C55E2018}">
      <dgm:prSet/>
      <dgm:spPr/>
      <dgm:t>
        <a:bodyPr/>
        <a:lstStyle/>
        <a:p>
          <a:endParaRPr lang="en-US"/>
        </a:p>
      </dgm:t>
    </dgm:pt>
    <dgm:pt modelId="{F7E911A8-3C94-44E2-A140-F2DD06383C9B}" type="sibTrans" cxnId="{56A86B77-A927-4686-8AA6-E366C55E2018}">
      <dgm:prSet/>
      <dgm:spPr/>
      <dgm:t>
        <a:bodyPr/>
        <a:lstStyle/>
        <a:p>
          <a:endParaRPr lang="en-US"/>
        </a:p>
      </dgm:t>
    </dgm:pt>
    <dgm:pt modelId="{3E1B903A-9EA3-489F-AC1B-9417017C97A9}">
      <dgm:prSet phldrT="[Text]"/>
      <dgm:spPr/>
      <dgm:t>
        <a:bodyPr/>
        <a:lstStyle/>
        <a:p>
          <a:r>
            <a:rPr lang="en-US" dirty="0" smtClean="0"/>
            <a:t>Practices change </a:t>
          </a:r>
        </a:p>
        <a:p>
          <a:r>
            <a:rPr lang="en-US" dirty="0" smtClean="0"/>
            <a:t>(or fail)</a:t>
          </a:r>
          <a:endParaRPr lang="en-US" dirty="0"/>
        </a:p>
      </dgm:t>
    </dgm:pt>
    <dgm:pt modelId="{615A71C4-4256-4624-BB89-3632DD6E0380}" type="parTrans" cxnId="{280F2A74-15E7-4D60-84B8-D9040471B3BC}">
      <dgm:prSet/>
      <dgm:spPr/>
      <dgm:t>
        <a:bodyPr/>
        <a:lstStyle/>
        <a:p>
          <a:endParaRPr lang="en-US"/>
        </a:p>
      </dgm:t>
    </dgm:pt>
    <dgm:pt modelId="{E67C7DD4-ED85-46C4-AFEF-C00B411A453B}" type="sibTrans" cxnId="{280F2A74-15E7-4D60-84B8-D9040471B3BC}">
      <dgm:prSet/>
      <dgm:spPr/>
      <dgm:t>
        <a:bodyPr/>
        <a:lstStyle/>
        <a:p>
          <a:endParaRPr lang="en-US"/>
        </a:p>
      </dgm:t>
    </dgm:pt>
    <dgm:pt modelId="{72D786A1-286A-4E11-B48E-60D8354C3698}" type="pres">
      <dgm:prSet presAssocID="{4EAA16DD-E91F-4333-812E-1384520B6BA0}" presName="Name0" presStyleCnt="0">
        <dgm:presLayoutVars>
          <dgm:dir/>
          <dgm:animLvl val="lvl"/>
          <dgm:resizeHandles val="exact"/>
        </dgm:presLayoutVars>
      </dgm:prSet>
      <dgm:spPr/>
    </dgm:pt>
    <dgm:pt modelId="{954625EA-3065-4C4F-9A86-47D653968CEE}" type="pres">
      <dgm:prSet presAssocID="{93C30951-54E4-4007-B467-C9D89C59690B}" presName="Name8" presStyleCnt="0"/>
      <dgm:spPr/>
    </dgm:pt>
    <dgm:pt modelId="{44C0536C-2AD9-471F-A9B4-0FAE4376B7A1}" type="pres">
      <dgm:prSet presAssocID="{93C30951-54E4-4007-B467-C9D89C59690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2A61D-2CB8-4405-AE8D-832D2B19EFEE}" type="pres">
      <dgm:prSet presAssocID="{93C30951-54E4-4007-B467-C9D89C5969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8464-981C-4240-8977-D14138368137}" type="pres">
      <dgm:prSet presAssocID="{BB6F1E7C-AF85-4422-82B1-EB7E7FD0989F}" presName="Name8" presStyleCnt="0"/>
      <dgm:spPr/>
    </dgm:pt>
    <dgm:pt modelId="{2A40250A-2067-4B06-878B-18BE0749B62D}" type="pres">
      <dgm:prSet presAssocID="{BB6F1E7C-AF85-4422-82B1-EB7E7FD0989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2838D-6503-4C6C-AA04-9F7C3C8369F2}" type="pres">
      <dgm:prSet presAssocID="{BB6F1E7C-AF85-4422-82B1-EB7E7FD098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72BB-7593-4C4A-A6E7-93D5DC55772D}" type="pres">
      <dgm:prSet presAssocID="{3E1B903A-9EA3-489F-AC1B-9417017C97A9}" presName="Name8" presStyleCnt="0"/>
      <dgm:spPr/>
    </dgm:pt>
    <dgm:pt modelId="{D9D50681-2D5D-4FC6-8128-ECA16A31C270}" type="pres">
      <dgm:prSet presAssocID="{3E1B903A-9EA3-489F-AC1B-9417017C97A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26ADD-2928-4450-9335-013C5CF2A844}" type="pres">
      <dgm:prSet presAssocID="{3E1B903A-9EA3-489F-AC1B-9417017C97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8A93-7F8A-6F47-8042-650CFA367B8C}" type="presOf" srcId="{BB6F1E7C-AF85-4422-82B1-EB7E7FD0989F}" destId="{2A40250A-2067-4B06-878B-18BE0749B62D}" srcOrd="0" destOrd="0" presId="urn:microsoft.com/office/officeart/2005/8/layout/pyramid3"/>
    <dgm:cxn modelId="{217E2367-0F1D-4545-91D3-E39A2622C89C}" type="presOf" srcId="{BB6F1E7C-AF85-4422-82B1-EB7E7FD0989F}" destId="{0B92838D-6503-4C6C-AA04-9F7C3C8369F2}" srcOrd="1" destOrd="0" presId="urn:microsoft.com/office/officeart/2005/8/layout/pyramid3"/>
    <dgm:cxn modelId="{C0713152-A5B3-1E42-900D-68BA119F9AD7}" type="presOf" srcId="{3E1B903A-9EA3-489F-AC1B-9417017C97A9}" destId="{D9D50681-2D5D-4FC6-8128-ECA16A31C270}" srcOrd="0" destOrd="0" presId="urn:microsoft.com/office/officeart/2005/8/layout/pyramid3"/>
    <dgm:cxn modelId="{56A86B77-A927-4686-8AA6-E366C55E2018}" srcId="{4EAA16DD-E91F-4333-812E-1384520B6BA0}" destId="{BB6F1E7C-AF85-4422-82B1-EB7E7FD0989F}" srcOrd="1" destOrd="0" parTransId="{A7DBDE0D-41B8-4C8B-B8B9-4D71A8B44E02}" sibTransId="{F7E911A8-3C94-44E2-A140-F2DD06383C9B}"/>
    <dgm:cxn modelId="{CE6E342D-36A2-534A-BE4D-58469295A3E5}" type="presOf" srcId="{4EAA16DD-E91F-4333-812E-1384520B6BA0}" destId="{72D786A1-286A-4E11-B48E-60D8354C3698}" srcOrd="0" destOrd="0" presId="urn:microsoft.com/office/officeart/2005/8/layout/pyramid3"/>
    <dgm:cxn modelId="{6F594A3E-0478-FB42-9F39-36CFC7069273}" type="presOf" srcId="{93C30951-54E4-4007-B467-C9D89C59690B}" destId="{6142A61D-2CB8-4405-AE8D-832D2B19EFEE}" srcOrd="1" destOrd="0" presId="urn:microsoft.com/office/officeart/2005/8/layout/pyramid3"/>
    <dgm:cxn modelId="{474FB049-E3F6-B04E-A4B6-D882EA375ADE}" type="presOf" srcId="{93C30951-54E4-4007-B467-C9D89C59690B}" destId="{44C0536C-2AD9-471F-A9B4-0FAE4376B7A1}" srcOrd="0" destOrd="0" presId="urn:microsoft.com/office/officeart/2005/8/layout/pyramid3"/>
    <dgm:cxn modelId="{280F2A74-15E7-4D60-84B8-D9040471B3BC}" srcId="{4EAA16DD-E91F-4333-812E-1384520B6BA0}" destId="{3E1B903A-9EA3-489F-AC1B-9417017C97A9}" srcOrd="2" destOrd="0" parTransId="{615A71C4-4256-4624-BB89-3632DD6E0380}" sibTransId="{E67C7DD4-ED85-46C4-AFEF-C00B411A453B}"/>
    <dgm:cxn modelId="{7549CA87-FE85-DC4A-BD3D-9D796B286170}" type="presOf" srcId="{3E1B903A-9EA3-489F-AC1B-9417017C97A9}" destId="{6F926ADD-2928-4450-9335-013C5CF2A844}" srcOrd="1" destOrd="0" presId="urn:microsoft.com/office/officeart/2005/8/layout/pyramid3"/>
    <dgm:cxn modelId="{84BD5FBC-CCA5-4D8A-A6A5-04B248E60E1D}" srcId="{4EAA16DD-E91F-4333-812E-1384520B6BA0}" destId="{93C30951-54E4-4007-B467-C9D89C59690B}" srcOrd="0" destOrd="0" parTransId="{30DADC0F-262A-48C1-8C0B-617D5BF5579E}" sibTransId="{1F0D1A43-46EA-4F17-A6E8-733672C19D40}"/>
    <dgm:cxn modelId="{1500AD11-DA53-D14F-9D1E-6835462227AE}" type="presParOf" srcId="{72D786A1-286A-4E11-B48E-60D8354C3698}" destId="{954625EA-3065-4C4F-9A86-47D653968CEE}" srcOrd="0" destOrd="0" presId="urn:microsoft.com/office/officeart/2005/8/layout/pyramid3"/>
    <dgm:cxn modelId="{D4403B09-6BDD-5341-B79B-3A961960EBF3}" type="presParOf" srcId="{954625EA-3065-4C4F-9A86-47D653968CEE}" destId="{44C0536C-2AD9-471F-A9B4-0FAE4376B7A1}" srcOrd="0" destOrd="0" presId="urn:microsoft.com/office/officeart/2005/8/layout/pyramid3"/>
    <dgm:cxn modelId="{0C4E1753-BE71-7046-882E-2B8E63B3CD67}" type="presParOf" srcId="{954625EA-3065-4C4F-9A86-47D653968CEE}" destId="{6142A61D-2CB8-4405-AE8D-832D2B19EFEE}" srcOrd="1" destOrd="0" presId="urn:microsoft.com/office/officeart/2005/8/layout/pyramid3"/>
    <dgm:cxn modelId="{4857E3EC-4ADF-DE46-9818-2C48628BBAB2}" type="presParOf" srcId="{72D786A1-286A-4E11-B48E-60D8354C3698}" destId="{F47F8464-981C-4240-8977-D14138368137}" srcOrd="1" destOrd="0" presId="urn:microsoft.com/office/officeart/2005/8/layout/pyramid3"/>
    <dgm:cxn modelId="{AB452287-EFEF-8841-9D82-7AABCAE556F7}" type="presParOf" srcId="{F47F8464-981C-4240-8977-D14138368137}" destId="{2A40250A-2067-4B06-878B-18BE0749B62D}" srcOrd="0" destOrd="0" presId="urn:microsoft.com/office/officeart/2005/8/layout/pyramid3"/>
    <dgm:cxn modelId="{81115798-11AD-3241-8CB4-19B4D03C115B}" type="presParOf" srcId="{F47F8464-981C-4240-8977-D14138368137}" destId="{0B92838D-6503-4C6C-AA04-9F7C3C8369F2}" srcOrd="1" destOrd="0" presId="urn:microsoft.com/office/officeart/2005/8/layout/pyramid3"/>
    <dgm:cxn modelId="{21994400-A0D2-7C41-BEEA-B53889577060}" type="presParOf" srcId="{72D786A1-286A-4E11-B48E-60D8354C3698}" destId="{030472BB-7593-4C4A-A6E7-93D5DC55772D}" srcOrd="2" destOrd="0" presId="urn:microsoft.com/office/officeart/2005/8/layout/pyramid3"/>
    <dgm:cxn modelId="{D0CF36D8-F108-E246-AC91-306D8E0F05CD}" type="presParOf" srcId="{030472BB-7593-4C4A-A6E7-93D5DC55772D}" destId="{D9D50681-2D5D-4FC6-8128-ECA16A31C270}" srcOrd="0" destOrd="0" presId="urn:microsoft.com/office/officeart/2005/8/layout/pyramid3"/>
    <dgm:cxn modelId="{15E64A94-33F2-E34F-8CC7-FA686EEC732F}" type="presParOf" srcId="{030472BB-7593-4C4A-A6E7-93D5DC55772D}" destId="{6F926ADD-2928-4450-9335-013C5CF2A84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AE0A5-2C64-A846-AB44-CC89008DD6C0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8DEA5-9F1B-8544-8E47-C0B8386D3E67}">
      <dgm:prSet phldrT="[Text]"/>
      <dgm:spPr/>
      <dgm:t>
        <a:bodyPr/>
        <a:lstStyle/>
        <a:p>
          <a:r>
            <a:rPr lang="en-US" b="1" dirty="0" smtClean="0"/>
            <a:t>Hours of Operation/ After Hours Access/ Acute Appointments/ Phone System/ Triage System</a:t>
          </a:r>
          <a:endParaRPr lang="en-US" dirty="0"/>
        </a:p>
      </dgm:t>
    </dgm:pt>
    <dgm:pt modelId="{8ED8E8BA-15F8-6E45-B4B0-A8CA9D0C41C9}" type="parTrans" cxnId="{E6DACA06-7C7A-AA44-A679-64E01DF02FB5}">
      <dgm:prSet/>
      <dgm:spPr/>
      <dgm:t>
        <a:bodyPr/>
        <a:lstStyle/>
        <a:p>
          <a:endParaRPr lang="en-US"/>
        </a:p>
      </dgm:t>
    </dgm:pt>
    <dgm:pt modelId="{0269FF05-A161-E94B-921C-AA7C64CC57A3}" type="sibTrans" cxnId="{E6DACA06-7C7A-AA44-A679-64E01DF02FB5}">
      <dgm:prSet/>
      <dgm:spPr/>
      <dgm:t>
        <a:bodyPr/>
        <a:lstStyle/>
        <a:p>
          <a:endParaRPr lang="en-US"/>
        </a:p>
      </dgm:t>
    </dgm:pt>
    <dgm:pt modelId="{CCAC2CCA-A420-F744-99A0-FF01CCC61096}">
      <dgm:prSet phldrT="[Text]"/>
      <dgm:spPr/>
      <dgm:t>
        <a:bodyPr/>
        <a:lstStyle/>
        <a:p>
          <a:r>
            <a:rPr lang="en-US" dirty="0" smtClean="0"/>
            <a:t>Biomarker Testing/ Clinical Trials/ Electronic Data Systems &amp; Interoperability/ Data Availability and Timeliness of Data</a:t>
          </a:r>
          <a:endParaRPr lang="en-US" dirty="0"/>
        </a:p>
      </dgm:t>
    </dgm:pt>
    <dgm:pt modelId="{D32F3687-365B-BF47-99CA-201F7FEC83B6}" type="parTrans" cxnId="{D4A89F87-2C0C-F046-8E05-5BA942F2C412}">
      <dgm:prSet/>
      <dgm:spPr/>
      <dgm:t>
        <a:bodyPr/>
        <a:lstStyle/>
        <a:p>
          <a:endParaRPr lang="en-US"/>
        </a:p>
      </dgm:t>
    </dgm:pt>
    <dgm:pt modelId="{6BBB074A-3878-8E4F-933A-C1A5127F2D15}" type="sibTrans" cxnId="{D4A89F87-2C0C-F046-8E05-5BA942F2C412}">
      <dgm:prSet/>
      <dgm:spPr/>
      <dgm:t>
        <a:bodyPr/>
        <a:lstStyle/>
        <a:p>
          <a:endParaRPr lang="en-US"/>
        </a:p>
      </dgm:t>
    </dgm:pt>
    <dgm:pt modelId="{4F356157-721D-4644-B777-D4E41E9448B4}">
      <dgm:prSet phldrT="[Text]"/>
      <dgm:spPr/>
      <dgm:t>
        <a:bodyPr/>
        <a:lstStyle/>
        <a:p>
          <a:r>
            <a:rPr lang="en-US" dirty="0" smtClean="0"/>
            <a:t>Oncology Care Team/ Patient Education/ Patient Satisfaction Surveys</a:t>
          </a:r>
          <a:endParaRPr lang="en-US" dirty="0"/>
        </a:p>
      </dgm:t>
    </dgm:pt>
    <dgm:pt modelId="{1ED19DFD-B05C-9348-963C-7DF148C16ED2}" type="parTrans" cxnId="{8C10F848-2700-B94F-BAE6-4CD7312DBE69}">
      <dgm:prSet/>
      <dgm:spPr/>
      <dgm:t>
        <a:bodyPr/>
        <a:lstStyle/>
        <a:p>
          <a:endParaRPr lang="en-US"/>
        </a:p>
      </dgm:t>
    </dgm:pt>
    <dgm:pt modelId="{0AD7F8F7-BE38-7B4A-AC5B-4DB0EDBB2F07}" type="sibTrans" cxnId="{8C10F848-2700-B94F-BAE6-4CD7312DBE69}">
      <dgm:prSet/>
      <dgm:spPr/>
      <dgm:t>
        <a:bodyPr/>
        <a:lstStyle/>
        <a:p>
          <a:endParaRPr lang="en-US"/>
        </a:p>
      </dgm:t>
    </dgm:pt>
    <dgm:pt modelId="{8E764C39-71CE-8B4E-9625-22A94E36DA3E}">
      <dgm:prSet/>
      <dgm:spPr/>
      <dgm:t>
        <a:bodyPr/>
        <a:lstStyle/>
        <a:p>
          <a:r>
            <a:rPr lang="en-US" dirty="0" smtClean="0"/>
            <a:t>Total Cost of Care/ Hospital and ED Utilization/ Hospice</a:t>
          </a:r>
          <a:endParaRPr lang="en-US" dirty="0"/>
        </a:p>
      </dgm:t>
    </dgm:pt>
    <dgm:pt modelId="{2CC8F6B0-3616-4943-820C-B94FFE60FF11}" type="parTrans" cxnId="{C80AB519-B575-394B-B5FD-E70AF97A319B}">
      <dgm:prSet/>
      <dgm:spPr/>
      <dgm:t>
        <a:bodyPr/>
        <a:lstStyle/>
        <a:p>
          <a:endParaRPr lang="en-US"/>
        </a:p>
      </dgm:t>
    </dgm:pt>
    <dgm:pt modelId="{63C65726-2E87-884B-AA19-EBB418B1C936}" type="sibTrans" cxnId="{C80AB519-B575-394B-B5FD-E70AF97A319B}">
      <dgm:prSet/>
      <dgm:spPr/>
      <dgm:t>
        <a:bodyPr/>
        <a:lstStyle/>
        <a:p>
          <a:endParaRPr lang="en-US"/>
        </a:p>
      </dgm:t>
    </dgm:pt>
    <dgm:pt modelId="{A4AFC9B0-9B9F-4FBC-A7C9-7406878A3748}">
      <dgm:prSet/>
      <dgm:spPr/>
      <dgm:t>
        <a:bodyPr/>
        <a:lstStyle/>
        <a:p>
          <a:r>
            <a:rPr lang="en-US" dirty="0" smtClean="0"/>
            <a:t>Clinical Pathways</a:t>
          </a:r>
          <a:endParaRPr lang="en-US" dirty="0"/>
        </a:p>
      </dgm:t>
    </dgm:pt>
    <dgm:pt modelId="{08DD4097-75BC-46F4-9C8B-7CE5BDE5EE2A}" type="parTrans" cxnId="{D4C6190E-A29E-4885-A270-7BBBD36A6BA3}">
      <dgm:prSet/>
      <dgm:spPr/>
      <dgm:t>
        <a:bodyPr/>
        <a:lstStyle/>
        <a:p>
          <a:endParaRPr lang="en-US"/>
        </a:p>
      </dgm:t>
    </dgm:pt>
    <dgm:pt modelId="{6115B7BD-E42E-46E2-823A-D42060481422}" type="sibTrans" cxnId="{D4C6190E-A29E-4885-A270-7BBBD36A6BA3}">
      <dgm:prSet/>
      <dgm:spPr/>
      <dgm:t>
        <a:bodyPr/>
        <a:lstStyle/>
        <a:p>
          <a:endParaRPr lang="en-US"/>
        </a:p>
      </dgm:t>
    </dgm:pt>
    <dgm:pt modelId="{76CD8787-30CE-2C4B-BED6-21780C336684}" type="pres">
      <dgm:prSet presAssocID="{BDCAE0A5-2C64-A846-AB44-CC89008DD6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2E59F-6B98-2B4E-8272-A5EBCF393907}" type="pres">
      <dgm:prSet presAssocID="{BDCAE0A5-2C64-A846-AB44-CC89008DD6C0}" presName="dummyMaxCanvas" presStyleCnt="0">
        <dgm:presLayoutVars/>
      </dgm:prSet>
      <dgm:spPr/>
    </dgm:pt>
    <dgm:pt modelId="{DA2D7B4C-94F2-4D23-BD2E-A9871AB92735}" type="pres">
      <dgm:prSet presAssocID="{BDCAE0A5-2C64-A846-AB44-CC89008DD6C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438D5-4981-4FBA-9D8B-F2D1F02494A2}" type="pres">
      <dgm:prSet presAssocID="{BDCAE0A5-2C64-A846-AB44-CC89008DD6C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4A48-922B-49A0-A8EB-40CB98460037}" type="pres">
      <dgm:prSet presAssocID="{BDCAE0A5-2C64-A846-AB44-CC89008DD6C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B89C-BC7D-4DF4-9255-6645C23216C3}" type="pres">
      <dgm:prSet presAssocID="{BDCAE0A5-2C64-A846-AB44-CC89008DD6C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0BFD6-C65A-4E04-B7CB-B826694A5EC9}" type="pres">
      <dgm:prSet presAssocID="{BDCAE0A5-2C64-A846-AB44-CC89008DD6C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C1B5E-3319-4B32-8193-E75BB07861C0}" type="pres">
      <dgm:prSet presAssocID="{BDCAE0A5-2C64-A846-AB44-CC89008DD6C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08F5-C605-4BBC-A0BA-8C978E0C4073}" type="pres">
      <dgm:prSet presAssocID="{BDCAE0A5-2C64-A846-AB44-CC89008DD6C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4EC2D-7C14-40CC-A074-34C608E262A1}" type="pres">
      <dgm:prSet presAssocID="{BDCAE0A5-2C64-A846-AB44-CC89008DD6C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3DFA-3977-45F0-B769-4A1E2548C0D0}" type="pres">
      <dgm:prSet presAssocID="{BDCAE0A5-2C64-A846-AB44-CC89008DD6C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9FCAD-F553-4F8E-A23A-A5C8705438E4}" type="pres">
      <dgm:prSet presAssocID="{BDCAE0A5-2C64-A846-AB44-CC89008DD6C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3B210-6568-4B4F-8B8E-F01A26C4A151}" type="pres">
      <dgm:prSet presAssocID="{BDCAE0A5-2C64-A846-AB44-CC89008DD6C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6190E-A29E-4885-A270-7BBBD36A6BA3}" srcId="{07D8DEA5-9F1B-8544-8E47-C0B8386D3E67}" destId="{A4AFC9B0-9B9F-4FBC-A7C9-7406878A3748}" srcOrd="0" destOrd="0" parTransId="{08DD4097-75BC-46F4-9C8B-7CE5BDE5EE2A}" sibTransId="{6115B7BD-E42E-46E2-823A-D42060481422}"/>
    <dgm:cxn modelId="{DF0829A5-A82E-1448-9A2F-D0A459942AB9}" type="presOf" srcId="{0269FF05-A161-E94B-921C-AA7C64CC57A3}" destId="{7E00BFD6-C65A-4E04-B7CB-B826694A5EC9}" srcOrd="0" destOrd="0" presId="urn:microsoft.com/office/officeart/2005/8/layout/vProcess5"/>
    <dgm:cxn modelId="{E6DACA06-7C7A-AA44-A679-64E01DF02FB5}" srcId="{BDCAE0A5-2C64-A846-AB44-CC89008DD6C0}" destId="{07D8DEA5-9F1B-8544-8E47-C0B8386D3E67}" srcOrd="0" destOrd="0" parTransId="{8ED8E8BA-15F8-6E45-B4B0-A8CA9D0C41C9}" sibTransId="{0269FF05-A161-E94B-921C-AA7C64CC57A3}"/>
    <dgm:cxn modelId="{39370E6A-BFE7-1E45-9D2C-837B16C6A179}" type="presOf" srcId="{4F356157-721D-4644-B777-D4E41E9448B4}" destId="{6C6C4A48-922B-49A0-A8EB-40CB98460037}" srcOrd="0" destOrd="0" presId="urn:microsoft.com/office/officeart/2005/8/layout/vProcess5"/>
    <dgm:cxn modelId="{B37EE8CA-E96C-ED4F-8335-51D59D64A3DB}" type="presOf" srcId="{0AD7F8F7-BE38-7B4A-AC5B-4DB0EDBB2F07}" destId="{E00208F5-C605-4BBC-A0BA-8C978E0C4073}" srcOrd="0" destOrd="0" presId="urn:microsoft.com/office/officeart/2005/8/layout/vProcess5"/>
    <dgm:cxn modelId="{374C72AC-F8E7-684F-A3A9-C4AB52BB4891}" type="presOf" srcId="{07D8DEA5-9F1B-8544-8E47-C0B8386D3E67}" destId="{DA2D7B4C-94F2-4D23-BD2E-A9871AB92735}" srcOrd="0" destOrd="0" presId="urn:microsoft.com/office/officeart/2005/8/layout/vProcess5"/>
    <dgm:cxn modelId="{14C7D94F-6DB8-0645-B5C8-E8D5AADE9E84}" type="presOf" srcId="{4F356157-721D-4644-B777-D4E41E9448B4}" destId="{6329FCAD-F553-4F8E-A23A-A5C8705438E4}" srcOrd="1" destOrd="0" presId="urn:microsoft.com/office/officeart/2005/8/layout/vProcess5"/>
    <dgm:cxn modelId="{C8EDEA6F-3246-224F-94D4-4D535D640AA1}" type="presOf" srcId="{CCAC2CCA-A420-F744-99A0-FF01CCC61096}" destId="{84103DFA-3977-45F0-B769-4A1E2548C0D0}" srcOrd="1" destOrd="0" presId="urn:microsoft.com/office/officeart/2005/8/layout/vProcess5"/>
    <dgm:cxn modelId="{5004E51F-1244-8149-9608-E1E6DCACD177}" type="presOf" srcId="{CCAC2CCA-A420-F744-99A0-FF01CCC61096}" destId="{F39438D5-4981-4FBA-9D8B-F2D1F02494A2}" srcOrd="0" destOrd="0" presId="urn:microsoft.com/office/officeart/2005/8/layout/vProcess5"/>
    <dgm:cxn modelId="{8C10F848-2700-B94F-BAE6-4CD7312DBE69}" srcId="{BDCAE0A5-2C64-A846-AB44-CC89008DD6C0}" destId="{4F356157-721D-4644-B777-D4E41E9448B4}" srcOrd="2" destOrd="0" parTransId="{1ED19DFD-B05C-9348-963C-7DF148C16ED2}" sibTransId="{0AD7F8F7-BE38-7B4A-AC5B-4DB0EDBB2F07}"/>
    <dgm:cxn modelId="{147D4429-7BCC-7946-AF65-5856B02D8C6C}" type="presOf" srcId="{A4AFC9B0-9B9F-4FBC-A7C9-7406878A3748}" destId="{DA2D7B4C-94F2-4D23-BD2E-A9871AB92735}" srcOrd="0" destOrd="1" presId="urn:microsoft.com/office/officeart/2005/8/layout/vProcess5"/>
    <dgm:cxn modelId="{4E8FDA83-3DCA-4640-BD85-6DBFBA28DC43}" type="presOf" srcId="{BDCAE0A5-2C64-A846-AB44-CC89008DD6C0}" destId="{76CD8787-30CE-2C4B-BED6-21780C336684}" srcOrd="0" destOrd="0" presId="urn:microsoft.com/office/officeart/2005/8/layout/vProcess5"/>
    <dgm:cxn modelId="{78D5726E-EC30-4F46-B346-E0F70C1C0F31}" type="presOf" srcId="{07D8DEA5-9F1B-8544-8E47-C0B8386D3E67}" destId="{8BB4EC2D-7C14-40CC-A074-34C608E262A1}" srcOrd="1" destOrd="0" presId="urn:microsoft.com/office/officeart/2005/8/layout/vProcess5"/>
    <dgm:cxn modelId="{EAD574D3-A4E5-6C46-9E4C-C309F64CDB54}" type="presOf" srcId="{A4AFC9B0-9B9F-4FBC-A7C9-7406878A3748}" destId="{8BB4EC2D-7C14-40CC-A074-34C608E262A1}" srcOrd="1" destOrd="1" presId="urn:microsoft.com/office/officeart/2005/8/layout/vProcess5"/>
    <dgm:cxn modelId="{E093DBAD-0D67-C341-900C-DC687D2AC521}" type="presOf" srcId="{8E764C39-71CE-8B4E-9625-22A94E36DA3E}" destId="{3C4FB89C-BC7D-4DF4-9255-6645C23216C3}" srcOrd="0" destOrd="0" presId="urn:microsoft.com/office/officeart/2005/8/layout/vProcess5"/>
    <dgm:cxn modelId="{C80AB519-B575-394B-B5FD-E70AF97A319B}" srcId="{BDCAE0A5-2C64-A846-AB44-CC89008DD6C0}" destId="{8E764C39-71CE-8B4E-9625-22A94E36DA3E}" srcOrd="3" destOrd="0" parTransId="{2CC8F6B0-3616-4943-820C-B94FFE60FF11}" sibTransId="{63C65726-2E87-884B-AA19-EBB418B1C936}"/>
    <dgm:cxn modelId="{D4A89F87-2C0C-F046-8E05-5BA942F2C412}" srcId="{BDCAE0A5-2C64-A846-AB44-CC89008DD6C0}" destId="{CCAC2CCA-A420-F744-99A0-FF01CCC61096}" srcOrd="1" destOrd="0" parTransId="{D32F3687-365B-BF47-99CA-201F7FEC83B6}" sibTransId="{6BBB074A-3878-8E4F-933A-C1A5127F2D15}"/>
    <dgm:cxn modelId="{7B2CC44F-B453-CE4A-B402-8F00C064D04E}" type="presOf" srcId="{8E764C39-71CE-8B4E-9625-22A94E36DA3E}" destId="{E3F3B210-6568-4B4F-8B8E-F01A26C4A151}" srcOrd="1" destOrd="0" presId="urn:microsoft.com/office/officeart/2005/8/layout/vProcess5"/>
    <dgm:cxn modelId="{5735CC48-DEA3-7D4A-91D2-EB26AD82DC47}" type="presOf" srcId="{6BBB074A-3878-8E4F-933A-C1A5127F2D15}" destId="{2CBC1B5E-3319-4B32-8193-E75BB07861C0}" srcOrd="0" destOrd="0" presId="urn:microsoft.com/office/officeart/2005/8/layout/vProcess5"/>
    <dgm:cxn modelId="{F033D921-EFB2-9D49-90DB-E8F345CE1AE0}" type="presParOf" srcId="{76CD8787-30CE-2C4B-BED6-21780C336684}" destId="{61A2E59F-6B98-2B4E-8272-A5EBCF393907}" srcOrd="0" destOrd="0" presId="urn:microsoft.com/office/officeart/2005/8/layout/vProcess5"/>
    <dgm:cxn modelId="{2B3E659F-99C1-6848-996B-7D8C39C4A757}" type="presParOf" srcId="{76CD8787-30CE-2C4B-BED6-21780C336684}" destId="{DA2D7B4C-94F2-4D23-BD2E-A9871AB92735}" srcOrd="1" destOrd="0" presId="urn:microsoft.com/office/officeart/2005/8/layout/vProcess5"/>
    <dgm:cxn modelId="{D65F6232-AB7B-C14A-BDE7-817D17F5830A}" type="presParOf" srcId="{76CD8787-30CE-2C4B-BED6-21780C336684}" destId="{F39438D5-4981-4FBA-9D8B-F2D1F02494A2}" srcOrd="2" destOrd="0" presId="urn:microsoft.com/office/officeart/2005/8/layout/vProcess5"/>
    <dgm:cxn modelId="{E36A2AB0-9FAF-B243-ADCA-45AA62231678}" type="presParOf" srcId="{76CD8787-30CE-2C4B-BED6-21780C336684}" destId="{6C6C4A48-922B-49A0-A8EB-40CB98460037}" srcOrd="3" destOrd="0" presId="urn:microsoft.com/office/officeart/2005/8/layout/vProcess5"/>
    <dgm:cxn modelId="{EC774C78-5042-8747-A58F-CDB215ED9073}" type="presParOf" srcId="{76CD8787-30CE-2C4B-BED6-21780C336684}" destId="{3C4FB89C-BC7D-4DF4-9255-6645C23216C3}" srcOrd="4" destOrd="0" presId="urn:microsoft.com/office/officeart/2005/8/layout/vProcess5"/>
    <dgm:cxn modelId="{86B198DF-31C1-9040-8779-8BD00BC62C8E}" type="presParOf" srcId="{76CD8787-30CE-2C4B-BED6-21780C336684}" destId="{7E00BFD6-C65A-4E04-B7CB-B826694A5EC9}" srcOrd="5" destOrd="0" presId="urn:microsoft.com/office/officeart/2005/8/layout/vProcess5"/>
    <dgm:cxn modelId="{0127B417-083E-954D-9355-82205B3A74CB}" type="presParOf" srcId="{76CD8787-30CE-2C4B-BED6-21780C336684}" destId="{2CBC1B5E-3319-4B32-8193-E75BB07861C0}" srcOrd="6" destOrd="0" presId="urn:microsoft.com/office/officeart/2005/8/layout/vProcess5"/>
    <dgm:cxn modelId="{3509B88A-B14E-1C49-872B-3CC5BA66BF91}" type="presParOf" srcId="{76CD8787-30CE-2C4B-BED6-21780C336684}" destId="{E00208F5-C605-4BBC-A0BA-8C978E0C4073}" srcOrd="7" destOrd="0" presId="urn:microsoft.com/office/officeart/2005/8/layout/vProcess5"/>
    <dgm:cxn modelId="{863FC1D9-595C-E843-B3EF-52EB1003F90F}" type="presParOf" srcId="{76CD8787-30CE-2C4B-BED6-21780C336684}" destId="{8BB4EC2D-7C14-40CC-A074-34C608E262A1}" srcOrd="8" destOrd="0" presId="urn:microsoft.com/office/officeart/2005/8/layout/vProcess5"/>
    <dgm:cxn modelId="{7E65A46B-EF15-FB43-854D-4B7DC520FCF4}" type="presParOf" srcId="{76CD8787-30CE-2C4B-BED6-21780C336684}" destId="{84103DFA-3977-45F0-B769-4A1E2548C0D0}" srcOrd="9" destOrd="0" presId="urn:microsoft.com/office/officeart/2005/8/layout/vProcess5"/>
    <dgm:cxn modelId="{7A9EC899-0B0B-754D-884D-4FC11922095D}" type="presParOf" srcId="{76CD8787-30CE-2C4B-BED6-21780C336684}" destId="{6329FCAD-F553-4F8E-A23A-A5C8705438E4}" srcOrd="10" destOrd="0" presId="urn:microsoft.com/office/officeart/2005/8/layout/vProcess5"/>
    <dgm:cxn modelId="{042C1471-9569-B044-B4B0-CC8B8254402D}" type="presParOf" srcId="{76CD8787-30CE-2C4B-BED6-21780C336684}" destId="{E3F3B210-6568-4B4F-8B8E-F01A26C4A15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AE0A5-2C64-A846-AB44-CC89008DD6C0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8DEA5-9F1B-8544-8E47-C0B8386D3E67}">
      <dgm:prSet phldrT="[Text]"/>
      <dgm:spPr/>
      <dgm:t>
        <a:bodyPr/>
        <a:lstStyle/>
        <a:p>
          <a:r>
            <a:rPr lang="en-US" dirty="0" smtClean="0"/>
            <a:t>Provide and Attest to 24/7 Patient Access to appropriate clinician w/ real time access to practice’s EMR</a:t>
          </a:r>
          <a:endParaRPr lang="en-US" dirty="0"/>
        </a:p>
      </dgm:t>
    </dgm:pt>
    <dgm:pt modelId="{8ED8E8BA-15F8-6E45-B4B0-A8CA9D0C41C9}" type="parTrans" cxnId="{E6DACA06-7C7A-AA44-A679-64E01DF02FB5}">
      <dgm:prSet/>
      <dgm:spPr/>
      <dgm:t>
        <a:bodyPr/>
        <a:lstStyle/>
        <a:p>
          <a:endParaRPr lang="en-US"/>
        </a:p>
      </dgm:t>
    </dgm:pt>
    <dgm:pt modelId="{0269FF05-A161-E94B-921C-AA7C64CC57A3}" type="sibTrans" cxnId="{E6DACA06-7C7A-AA44-A679-64E01DF02FB5}">
      <dgm:prSet/>
      <dgm:spPr/>
      <dgm:t>
        <a:bodyPr/>
        <a:lstStyle/>
        <a:p>
          <a:endParaRPr lang="en-US"/>
        </a:p>
      </dgm:t>
    </dgm:pt>
    <dgm:pt modelId="{CCAC2CCA-A420-F744-99A0-FF01CCC61096}">
      <dgm:prSet phldrT="[Text]"/>
      <dgm:spPr/>
      <dgm:t>
        <a:bodyPr/>
        <a:lstStyle/>
        <a:p>
          <a:r>
            <a:rPr lang="en-US" dirty="0" smtClean="0"/>
            <a:t>IOM’s 13-point Care Plan/ OCM 6- Patient reported experience of care</a:t>
          </a:r>
          <a:endParaRPr lang="en-US" dirty="0"/>
        </a:p>
      </dgm:t>
    </dgm:pt>
    <dgm:pt modelId="{D32F3687-365B-BF47-99CA-201F7FEC83B6}" type="parTrans" cxnId="{D4A89F87-2C0C-F046-8E05-5BA942F2C412}">
      <dgm:prSet/>
      <dgm:spPr/>
      <dgm:t>
        <a:bodyPr/>
        <a:lstStyle/>
        <a:p>
          <a:endParaRPr lang="en-US"/>
        </a:p>
      </dgm:t>
    </dgm:pt>
    <dgm:pt modelId="{6BBB074A-3878-8E4F-933A-C1A5127F2D15}" type="sibTrans" cxnId="{D4A89F87-2C0C-F046-8E05-5BA942F2C412}">
      <dgm:prSet/>
      <dgm:spPr/>
      <dgm:t>
        <a:bodyPr/>
        <a:lstStyle/>
        <a:p>
          <a:endParaRPr lang="en-US"/>
        </a:p>
      </dgm:t>
    </dgm:pt>
    <dgm:pt modelId="{4F356157-721D-4644-B777-D4E41E9448B4}">
      <dgm:prSet phldrT="[Text]"/>
      <dgm:spPr/>
      <dgm:t>
        <a:bodyPr/>
        <a:lstStyle/>
        <a:p>
          <a:r>
            <a:rPr lang="en-US" dirty="0" smtClean="0"/>
            <a:t>OCM 1 &amp; 2- Risk adjusted proportion of patients w/ all-cause hospital admits w/in 6 </a:t>
          </a:r>
          <a:r>
            <a:rPr lang="en-US" dirty="0" err="1" smtClean="0"/>
            <a:t>mos</a:t>
          </a:r>
          <a:r>
            <a:rPr lang="en-US" dirty="0" smtClean="0"/>
            <a:t> episode and ED visits/observation stays that did not result in hospital admissions</a:t>
          </a:r>
        </a:p>
        <a:p>
          <a:r>
            <a:rPr lang="en-US" dirty="0" smtClean="0"/>
            <a:t>OCM 3- Proportion of patients who died that were admitted to hospice for 3 or more days</a:t>
          </a:r>
        </a:p>
      </dgm:t>
    </dgm:pt>
    <dgm:pt modelId="{1ED19DFD-B05C-9348-963C-7DF148C16ED2}" type="parTrans" cxnId="{8C10F848-2700-B94F-BAE6-4CD7312DBE69}">
      <dgm:prSet/>
      <dgm:spPr/>
      <dgm:t>
        <a:bodyPr/>
        <a:lstStyle/>
        <a:p>
          <a:endParaRPr lang="en-US"/>
        </a:p>
      </dgm:t>
    </dgm:pt>
    <dgm:pt modelId="{0AD7F8F7-BE38-7B4A-AC5B-4DB0EDBB2F07}" type="sibTrans" cxnId="{8C10F848-2700-B94F-BAE6-4CD7312DBE69}">
      <dgm:prSet/>
      <dgm:spPr/>
      <dgm:t>
        <a:bodyPr/>
        <a:lstStyle/>
        <a:p>
          <a:endParaRPr lang="en-US"/>
        </a:p>
      </dgm:t>
    </dgm:pt>
    <dgm:pt modelId="{5F238B51-BBDF-46E1-89FE-9BF4A4B29BE7}">
      <dgm:prSet phldrT="[Text]"/>
      <dgm:spPr/>
      <dgm:t>
        <a:bodyPr/>
        <a:lstStyle/>
        <a:p>
          <a:r>
            <a:rPr lang="en-US" dirty="0" smtClean="0"/>
            <a:t>OCM 24 Care Plan/ Providing Access to Clinical Trials/ Attestation and use of ONC certified EHR’s required</a:t>
          </a:r>
          <a:endParaRPr lang="en-US" dirty="0"/>
        </a:p>
      </dgm:t>
    </dgm:pt>
    <dgm:pt modelId="{456F5C0F-5770-49F6-BA80-AC946AAA835D}" type="parTrans" cxnId="{ED7D73F1-2D0F-4DD5-8399-785B67FA895A}">
      <dgm:prSet/>
      <dgm:spPr/>
      <dgm:t>
        <a:bodyPr/>
        <a:lstStyle/>
        <a:p>
          <a:endParaRPr lang="en-US"/>
        </a:p>
      </dgm:t>
    </dgm:pt>
    <dgm:pt modelId="{555F49E3-E311-422E-85D1-DD5A26C79037}" type="sibTrans" cxnId="{ED7D73F1-2D0F-4DD5-8399-785B67FA895A}">
      <dgm:prSet/>
      <dgm:spPr/>
      <dgm:t>
        <a:bodyPr/>
        <a:lstStyle/>
        <a:p>
          <a:endParaRPr lang="en-US"/>
        </a:p>
      </dgm:t>
    </dgm:pt>
    <dgm:pt modelId="{663487A8-A179-454D-9317-CAC5275419B0}">
      <dgm:prSet/>
      <dgm:spPr/>
      <dgm:t>
        <a:bodyPr/>
        <a:lstStyle/>
        <a:p>
          <a:r>
            <a:rPr lang="en-US" dirty="0" smtClean="0"/>
            <a:t> % of beneficiaries treated w/ therapies consistent of nationally recognized clinical guidelines</a:t>
          </a:r>
          <a:endParaRPr lang="en-US" dirty="0"/>
        </a:p>
      </dgm:t>
    </dgm:pt>
    <dgm:pt modelId="{89E4A21D-23E4-472D-B848-0614589457AD}" type="parTrans" cxnId="{328FA9CB-6B0F-4CD6-85AC-87239C184ED8}">
      <dgm:prSet/>
      <dgm:spPr/>
      <dgm:t>
        <a:bodyPr/>
        <a:lstStyle/>
        <a:p>
          <a:endParaRPr lang="en-US"/>
        </a:p>
      </dgm:t>
    </dgm:pt>
    <dgm:pt modelId="{B728889B-641E-4BAA-9AE7-856C3C9652AE}" type="sibTrans" cxnId="{328FA9CB-6B0F-4CD6-85AC-87239C184ED8}">
      <dgm:prSet/>
      <dgm:spPr/>
      <dgm:t>
        <a:bodyPr/>
        <a:lstStyle/>
        <a:p>
          <a:endParaRPr lang="en-US"/>
        </a:p>
      </dgm:t>
    </dgm:pt>
    <dgm:pt modelId="{76CD8787-30CE-2C4B-BED6-21780C336684}" type="pres">
      <dgm:prSet presAssocID="{BDCAE0A5-2C64-A846-AB44-CC89008DD6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2E59F-6B98-2B4E-8272-A5EBCF393907}" type="pres">
      <dgm:prSet presAssocID="{BDCAE0A5-2C64-A846-AB44-CC89008DD6C0}" presName="dummyMaxCanvas" presStyleCnt="0">
        <dgm:presLayoutVars/>
      </dgm:prSet>
      <dgm:spPr/>
    </dgm:pt>
    <dgm:pt modelId="{2735A251-4822-4A10-9D11-B27F56B9FD63}" type="pres">
      <dgm:prSet presAssocID="{BDCAE0A5-2C64-A846-AB44-CC89008DD6C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70F47-365B-4267-9DB2-0714F396DCEE}" type="pres">
      <dgm:prSet presAssocID="{BDCAE0A5-2C64-A846-AB44-CC89008DD6C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A3E68-C6AA-44B0-BFC8-6F2702191762}" type="pres">
      <dgm:prSet presAssocID="{BDCAE0A5-2C64-A846-AB44-CC89008DD6C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3BDF1-F403-48B9-81E3-3F229739561B}" type="pres">
      <dgm:prSet presAssocID="{BDCAE0A5-2C64-A846-AB44-CC89008DD6C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0EC-7638-40E9-A9BE-984066C2B28F}" type="pres">
      <dgm:prSet presAssocID="{BDCAE0A5-2C64-A846-AB44-CC89008DD6C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FAE56-3187-4AD4-BD03-6D064CAFB723}" type="pres">
      <dgm:prSet presAssocID="{BDCAE0A5-2C64-A846-AB44-CC89008DD6C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87623-7F96-4FAC-AF81-1F85934D88A9}" type="pres">
      <dgm:prSet presAssocID="{BDCAE0A5-2C64-A846-AB44-CC89008DD6C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54B9F-4EFA-45CD-934A-4C2FB5B1B20A}" type="pres">
      <dgm:prSet presAssocID="{BDCAE0A5-2C64-A846-AB44-CC89008DD6C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0A5F8-E587-48D5-B371-F21C0B832364}" type="pres">
      <dgm:prSet presAssocID="{BDCAE0A5-2C64-A846-AB44-CC89008DD6C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25180-1C6C-474A-8C03-E1E179CA6ADC}" type="pres">
      <dgm:prSet presAssocID="{BDCAE0A5-2C64-A846-AB44-CC89008DD6C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1820-258A-434E-8D6C-40240797C726}" type="pres">
      <dgm:prSet presAssocID="{BDCAE0A5-2C64-A846-AB44-CC89008DD6C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0F848-2700-B94F-BAE6-4CD7312DBE69}" srcId="{BDCAE0A5-2C64-A846-AB44-CC89008DD6C0}" destId="{4F356157-721D-4644-B777-D4E41E9448B4}" srcOrd="3" destOrd="0" parTransId="{1ED19DFD-B05C-9348-963C-7DF148C16ED2}" sibTransId="{0AD7F8F7-BE38-7B4A-AC5B-4DB0EDBB2F07}"/>
    <dgm:cxn modelId="{33004CB6-3AAB-624F-9088-C0E1BA21D295}" type="presOf" srcId="{663487A8-A179-454D-9317-CAC5275419B0}" destId="{F9E54B9F-4EFA-45CD-934A-4C2FB5B1B20A}" srcOrd="1" destOrd="1" presId="urn:microsoft.com/office/officeart/2005/8/layout/vProcess5"/>
    <dgm:cxn modelId="{7439128B-44CB-1640-9E92-A97F41188EE2}" type="presOf" srcId="{663487A8-A179-454D-9317-CAC5275419B0}" destId="{2735A251-4822-4A10-9D11-B27F56B9FD63}" srcOrd="0" destOrd="1" presId="urn:microsoft.com/office/officeart/2005/8/layout/vProcess5"/>
    <dgm:cxn modelId="{234B53D6-45CD-6941-9E7F-6360409196E9}" type="presOf" srcId="{555F49E3-E311-422E-85D1-DD5A26C79037}" destId="{420FAE56-3187-4AD4-BD03-6D064CAFB723}" srcOrd="0" destOrd="0" presId="urn:microsoft.com/office/officeart/2005/8/layout/vProcess5"/>
    <dgm:cxn modelId="{ED7D73F1-2D0F-4DD5-8399-785B67FA895A}" srcId="{BDCAE0A5-2C64-A846-AB44-CC89008DD6C0}" destId="{5F238B51-BBDF-46E1-89FE-9BF4A4B29BE7}" srcOrd="1" destOrd="0" parTransId="{456F5C0F-5770-49F6-BA80-AC946AAA835D}" sibTransId="{555F49E3-E311-422E-85D1-DD5A26C79037}"/>
    <dgm:cxn modelId="{353A1119-2622-954E-8365-A6E9139F10F5}" type="presOf" srcId="{4F356157-721D-4644-B777-D4E41E9448B4}" destId="{8F421820-258A-434E-8D6C-40240797C726}" srcOrd="1" destOrd="0" presId="urn:microsoft.com/office/officeart/2005/8/layout/vProcess5"/>
    <dgm:cxn modelId="{D4A89F87-2C0C-F046-8E05-5BA942F2C412}" srcId="{BDCAE0A5-2C64-A846-AB44-CC89008DD6C0}" destId="{CCAC2CCA-A420-F744-99A0-FF01CCC61096}" srcOrd="2" destOrd="0" parTransId="{D32F3687-365B-BF47-99CA-201F7FEC83B6}" sibTransId="{6BBB074A-3878-8E4F-933A-C1A5127F2D15}"/>
    <dgm:cxn modelId="{464369C0-3541-5949-9282-1255F402AD6C}" type="presOf" srcId="{4F356157-721D-4644-B777-D4E41E9448B4}" destId="{E343BDF1-F403-48B9-81E3-3F229739561B}" srcOrd="0" destOrd="0" presId="urn:microsoft.com/office/officeart/2005/8/layout/vProcess5"/>
    <dgm:cxn modelId="{E6DACA06-7C7A-AA44-A679-64E01DF02FB5}" srcId="{BDCAE0A5-2C64-A846-AB44-CC89008DD6C0}" destId="{07D8DEA5-9F1B-8544-8E47-C0B8386D3E67}" srcOrd="0" destOrd="0" parTransId="{8ED8E8BA-15F8-6E45-B4B0-A8CA9D0C41C9}" sibTransId="{0269FF05-A161-E94B-921C-AA7C64CC57A3}"/>
    <dgm:cxn modelId="{31F8CD78-23D3-DF46-8E74-BCEA07513BA5}" type="presOf" srcId="{07D8DEA5-9F1B-8544-8E47-C0B8386D3E67}" destId="{F9E54B9F-4EFA-45CD-934A-4C2FB5B1B20A}" srcOrd="1" destOrd="0" presId="urn:microsoft.com/office/officeart/2005/8/layout/vProcess5"/>
    <dgm:cxn modelId="{F316FD44-6E56-9F4F-B726-C244963A0473}" type="presOf" srcId="{07D8DEA5-9F1B-8544-8E47-C0B8386D3E67}" destId="{2735A251-4822-4A10-9D11-B27F56B9FD63}" srcOrd="0" destOrd="0" presId="urn:microsoft.com/office/officeart/2005/8/layout/vProcess5"/>
    <dgm:cxn modelId="{791A3B0B-54D3-D049-AAD8-D57AEC5E967A}" type="presOf" srcId="{CCAC2CCA-A420-F744-99A0-FF01CCC61096}" destId="{340A3E68-C6AA-44B0-BFC8-6F2702191762}" srcOrd="0" destOrd="0" presId="urn:microsoft.com/office/officeart/2005/8/layout/vProcess5"/>
    <dgm:cxn modelId="{57180867-48C7-4244-A596-463E1377C714}" type="presOf" srcId="{5F238B51-BBDF-46E1-89FE-9BF4A4B29BE7}" destId="{80F0A5F8-E587-48D5-B371-F21C0B832364}" srcOrd="1" destOrd="0" presId="urn:microsoft.com/office/officeart/2005/8/layout/vProcess5"/>
    <dgm:cxn modelId="{5DE672C2-2CB0-8144-BCB2-E26C7BA27CCE}" type="presOf" srcId="{BDCAE0A5-2C64-A846-AB44-CC89008DD6C0}" destId="{76CD8787-30CE-2C4B-BED6-21780C336684}" srcOrd="0" destOrd="0" presId="urn:microsoft.com/office/officeart/2005/8/layout/vProcess5"/>
    <dgm:cxn modelId="{B5F3C303-2BAD-0649-92A0-A1B2C9A95C88}" type="presOf" srcId="{5F238B51-BBDF-46E1-89FE-9BF4A4B29BE7}" destId="{A5C70F47-365B-4267-9DB2-0714F396DCEE}" srcOrd="0" destOrd="0" presId="urn:microsoft.com/office/officeart/2005/8/layout/vProcess5"/>
    <dgm:cxn modelId="{79729BAA-7B61-8743-B13C-AD6F89270E70}" type="presOf" srcId="{0269FF05-A161-E94B-921C-AA7C64CC57A3}" destId="{BA4F70EC-7638-40E9-A9BE-984066C2B28F}" srcOrd="0" destOrd="0" presId="urn:microsoft.com/office/officeart/2005/8/layout/vProcess5"/>
    <dgm:cxn modelId="{328FA9CB-6B0F-4CD6-85AC-87239C184ED8}" srcId="{07D8DEA5-9F1B-8544-8E47-C0B8386D3E67}" destId="{663487A8-A179-454D-9317-CAC5275419B0}" srcOrd="0" destOrd="0" parTransId="{89E4A21D-23E4-472D-B848-0614589457AD}" sibTransId="{B728889B-641E-4BAA-9AE7-856C3C9652AE}"/>
    <dgm:cxn modelId="{B02CB331-6ED1-D14A-BEBE-7D4FBDC07CB1}" type="presOf" srcId="{CCAC2CCA-A420-F744-99A0-FF01CCC61096}" destId="{F6525180-1C6C-474A-8C03-E1E179CA6ADC}" srcOrd="1" destOrd="0" presId="urn:microsoft.com/office/officeart/2005/8/layout/vProcess5"/>
    <dgm:cxn modelId="{FA678B61-BE09-0946-89B8-D233367FCC49}" type="presOf" srcId="{6BBB074A-3878-8E4F-933A-C1A5127F2D15}" destId="{75587623-7F96-4FAC-AF81-1F85934D88A9}" srcOrd="0" destOrd="0" presId="urn:microsoft.com/office/officeart/2005/8/layout/vProcess5"/>
    <dgm:cxn modelId="{DDCB8F45-488E-8B48-86B4-7A4711BFCA5A}" type="presParOf" srcId="{76CD8787-30CE-2C4B-BED6-21780C336684}" destId="{61A2E59F-6B98-2B4E-8272-A5EBCF393907}" srcOrd="0" destOrd="0" presId="urn:microsoft.com/office/officeart/2005/8/layout/vProcess5"/>
    <dgm:cxn modelId="{99F62E9F-B887-904E-A5B7-5AD04485A281}" type="presParOf" srcId="{76CD8787-30CE-2C4B-BED6-21780C336684}" destId="{2735A251-4822-4A10-9D11-B27F56B9FD63}" srcOrd="1" destOrd="0" presId="urn:microsoft.com/office/officeart/2005/8/layout/vProcess5"/>
    <dgm:cxn modelId="{DF965F03-835C-4D4A-89FB-BFBC60B14E1D}" type="presParOf" srcId="{76CD8787-30CE-2C4B-BED6-21780C336684}" destId="{A5C70F47-365B-4267-9DB2-0714F396DCEE}" srcOrd="2" destOrd="0" presId="urn:microsoft.com/office/officeart/2005/8/layout/vProcess5"/>
    <dgm:cxn modelId="{6FD4C870-7DEB-1F4E-BB3B-FC7314EEB160}" type="presParOf" srcId="{76CD8787-30CE-2C4B-BED6-21780C336684}" destId="{340A3E68-C6AA-44B0-BFC8-6F2702191762}" srcOrd="3" destOrd="0" presId="urn:microsoft.com/office/officeart/2005/8/layout/vProcess5"/>
    <dgm:cxn modelId="{A087DB5C-FA68-E142-814D-F463AA9CB894}" type="presParOf" srcId="{76CD8787-30CE-2C4B-BED6-21780C336684}" destId="{E343BDF1-F403-48B9-81E3-3F229739561B}" srcOrd="4" destOrd="0" presId="urn:microsoft.com/office/officeart/2005/8/layout/vProcess5"/>
    <dgm:cxn modelId="{1E387B87-A322-EB47-AD56-B7BD2F587E9D}" type="presParOf" srcId="{76CD8787-30CE-2C4B-BED6-21780C336684}" destId="{BA4F70EC-7638-40E9-A9BE-984066C2B28F}" srcOrd="5" destOrd="0" presId="urn:microsoft.com/office/officeart/2005/8/layout/vProcess5"/>
    <dgm:cxn modelId="{CB9CB0BD-6EFC-D44C-85FE-402E2C374ACE}" type="presParOf" srcId="{76CD8787-30CE-2C4B-BED6-21780C336684}" destId="{420FAE56-3187-4AD4-BD03-6D064CAFB723}" srcOrd="6" destOrd="0" presId="urn:microsoft.com/office/officeart/2005/8/layout/vProcess5"/>
    <dgm:cxn modelId="{F5A62DA8-3B0A-044B-8BFD-BE1192546D82}" type="presParOf" srcId="{76CD8787-30CE-2C4B-BED6-21780C336684}" destId="{75587623-7F96-4FAC-AF81-1F85934D88A9}" srcOrd="7" destOrd="0" presId="urn:microsoft.com/office/officeart/2005/8/layout/vProcess5"/>
    <dgm:cxn modelId="{053DF0A7-C65B-B04F-B50D-482855ABCED5}" type="presParOf" srcId="{76CD8787-30CE-2C4B-BED6-21780C336684}" destId="{F9E54B9F-4EFA-45CD-934A-4C2FB5B1B20A}" srcOrd="8" destOrd="0" presId="urn:microsoft.com/office/officeart/2005/8/layout/vProcess5"/>
    <dgm:cxn modelId="{DBCA1825-9123-F64A-972A-45765CA92B6E}" type="presParOf" srcId="{76CD8787-30CE-2C4B-BED6-21780C336684}" destId="{80F0A5F8-E587-48D5-B371-F21C0B832364}" srcOrd="9" destOrd="0" presId="urn:microsoft.com/office/officeart/2005/8/layout/vProcess5"/>
    <dgm:cxn modelId="{AE90E5FE-E31A-8446-8333-2261B8174A22}" type="presParOf" srcId="{76CD8787-30CE-2C4B-BED6-21780C336684}" destId="{F6525180-1C6C-474A-8C03-E1E179CA6ADC}" srcOrd="10" destOrd="0" presId="urn:microsoft.com/office/officeart/2005/8/layout/vProcess5"/>
    <dgm:cxn modelId="{0027A7C4-E6E5-CF46-90D2-8D2077097E7C}" type="presParOf" srcId="{76CD8787-30CE-2C4B-BED6-21780C336684}" destId="{8F421820-258A-434E-8D6C-40240797C7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0536C-2AD9-471F-A9B4-0FAE4376B7A1}">
      <dsp:nvSpPr>
        <dsp:cNvPr id="0" name=""/>
        <dsp:cNvSpPr/>
      </dsp:nvSpPr>
      <dsp:spPr>
        <a:xfrm rot="10800000">
          <a:off x="0" y="0"/>
          <a:ext cx="6553200" cy="1317096"/>
        </a:xfrm>
        <a:prstGeom prst="trapezoid">
          <a:avLst>
            <a:gd name="adj" fmla="val 8292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Payer identifies problem (oncology costs too high)</a:t>
          </a:r>
          <a:endParaRPr lang="en-US" sz="2600" kern="1200" dirty="0"/>
        </a:p>
      </dsp:txBody>
      <dsp:txXfrm rot="-10800000">
        <a:off x="1146809" y="0"/>
        <a:ext cx="4259580" cy="1317096"/>
      </dsp:txXfrm>
    </dsp:sp>
    <dsp:sp modelId="{2A40250A-2067-4B06-878B-18BE0749B62D}">
      <dsp:nvSpPr>
        <dsp:cNvPr id="0" name=""/>
        <dsp:cNvSpPr/>
      </dsp:nvSpPr>
      <dsp:spPr>
        <a:xfrm rot="10800000">
          <a:off x="1092200" y="1317096"/>
          <a:ext cx="4368800" cy="1317096"/>
        </a:xfrm>
        <a:prstGeom prst="trapezoid">
          <a:avLst>
            <a:gd name="adj" fmla="val 82925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Payer changes reimbursement structure</a:t>
          </a:r>
          <a:endParaRPr lang="en-US" sz="2600" kern="1200" dirty="0"/>
        </a:p>
      </dsp:txBody>
      <dsp:txXfrm rot="-10800000">
        <a:off x="1856739" y="1317096"/>
        <a:ext cx="2839720" cy="1317096"/>
      </dsp:txXfrm>
    </dsp:sp>
    <dsp:sp modelId="{D9D50681-2D5D-4FC6-8128-ECA16A31C270}">
      <dsp:nvSpPr>
        <dsp:cNvPr id="0" name=""/>
        <dsp:cNvSpPr/>
      </dsp:nvSpPr>
      <dsp:spPr>
        <a:xfrm rot="10800000">
          <a:off x="2184400" y="2634192"/>
          <a:ext cx="2184400" cy="1317096"/>
        </a:xfrm>
        <a:prstGeom prst="trapezoid">
          <a:avLst>
            <a:gd name="adj" fmla="val 82925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Practices change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(or fail)</a:t>
          </a:r>
          <a:endParaRPr lang="en-US" sz="2600" kern="1200" dirty="0"/>
        </a:p>
      </dsp:txBody>
      <dsp:txXfrm rot="-10800000">
        <a:off x="2184400" y="2634192"/>
        <a:ext cx="2184400" cy="1317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7B4C-94F2-4D23-BD2E-A9871AB92735}">
      <dsp:nvSpPr>
        <dsp:cNvPr id="0" name=""/>
        <dsp:cNvSpPr/>
      </dsp:nvSpPr>
      <dsp:spPr>
        <a:xfrm>
          <a:off x="0" y="0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Hours of Operation/ After Hours Access/ Acute Appointments/ Phone System/ Triage System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Clinical Pathways</a:t>
          </a:r>
          <a:endParaRPr lang="en-US" sz="900" kern="1200" dirty="0"/>
        </a:p>
      </dsp:txBody>
      <dsp:txXfrm>
        <a:off x="30980" y="30980"/>
        <a:ext cx="2077095" cy="995792"/>
      </dsp:txXfrm>
    </dsp:sp>
    <dsp:sp modelId="{F39438D5-4981-4FBA-9D8B-F2D1F02494A2}">
      <dsp:nvSpPr>
        <dsp:cNvPr id="0" name=""/>
        <dsp:cNvSpPr/>
      </dsp:nvSpPr>
      <dsp:spPr>
        <a:xfrm>
          <a:off x="277034" y="1250071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Biomarker Testing/ Clinical Trials/ Electronic Data Systems &amp; Interoperability/ Data Availability and Timeliness of Data</a:t>
          </a:r>
          <a:endParaRPr lang="en-US" sz="1200" kern="1200" dirty="0"/>
        </a:p>
      </dsp:txBody>
      <dsp:txXfrm>
        <a:off x="308014" y="1281051"/>
        <a:ext cx="2281338" cy="995792"/>
      </dsp:txXfrm>
    </dsp:sp>
    <dsp:sp modelId="{6C6C4A48-922B-49A0-A8EB-40CB98460037}">
      <dsp:nvSpPr>
        <dsp:cNvPr id="0" name=""/>
        <dsp:cNvSpPr/>
      </dsp:nvSpPr>
      <dsp:spPr>
        <a:xfrm>
          <a:off x="549933" y="2500142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Oncology Care Team/ Patient Education/ Patient Satisfaction Surveys</a:t>
          </a:r>
          <a:endParaRPr lang="en-US" sz="1200" kern="1200" dirty="0"/>
        </a:p>
      </dsp:txBody>
      <dsp:txXfrm>
        <a:off x="580913" y="2531122"/>
        <a:ext cx="2285473" cy="995792"/>
      </dsp:txXfrm>
    </dsp:sp>
    <dsp:sp modelId="{3C4FB89C-BC7D-4DF4-9255-6645C23216C3}">
      <dsp:nvSpPr>
        <dsp:cNvPr id="0" name=""/>
        <dsp:cNvSpPr/>
      </dsp:nvSpPr>
      <dsp:spPr>
        <a:xfrm>
          <a:off x="826968" y="3750213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Total Cost of Care/ Hospital and ED Utilization/ Hospice</a:t>
          </a:r>
          <a:endParaRPr lang="en-US" sz="1200" kern="1200" dirty="0"/>
        </a:p>
      </dsp:txBody>
      <dsp:txXfrm>
        <a:off x="857948" y="3781193"/>
        <a:ext cx="2281338" cy="995792"/>
      </dsp:txXfrm>
    </dsp:sp>
    <dsp:sp modelId="{7E00BFD6-C65A-4E04-B7CB-B826694A5EC9}">
      <dsp:nvSpPr>
        <dsp:cNvPr id="0" name=""/>
        <dsp:cNvSpPr/>
      </dsp:nvSpPr>
      <dsp:spPr>
        <a:xfrm>
          <a:off x="2620332" y="810142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775028" y="810142"/>
        <a:ext cx="378147" cy="517373"/>
      </dsp:txXfrm>
    </dsp:sp>
    <dsp:sp modelId="{2CBC1B5E-3319-4B32-8193-E75BB07861C0}">
      <dsp:nvSpPr>
        <dsp:cNvPr id="0" name=""/>
        <dsp:cNvSpPr/>
      </dsp:nvSpPr>
      <dsp:spPr>
        <a:xfrm>
          <a:off x="2897367" y="2060213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052063" y="2060213"/>
        <a:ext cx="378147" cy="517373"/>
      </dsp:txXfrm>
    </dsp:sp>
    <dsp:sp modelId="{E00208F5-C605-4BBC-A0BA-8C978E0C4073}">
      <dsp:nvSpPr>
        <dsp:cNvPr id="0" name=""/>
        <dsp:cNvSpPr/>
      </dsp:nvSpPr>
      <dsp:spPr>
        <a:xfrm>
          <a:off x="3170266" y="3310284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324962" y="3310284"/>
        <a:ext cx="378147" cy="517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A251-4822-4A10-9D11-B27F56B9FD63}">
      <dsp:nvSpPr>
        <dsp:cNvPr id="0" name=""/>
        <dsp:cNvSpPr/>
      </dsp:nvSpPr>
      <dsp:spPr>
        <a:xfrm>
          <a:off x="0" y="0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Provide and Attest to 24/7 Patient Access to appropriate clinician w/ real time access to practice’s EMR</a:t>
          </a:r>
          <a:endParaRPr lang="en-U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 % of beneficiaries treated w/ therapies consistent of nationally recognized clinical guidelines</a:t>
          </a:r>
          <a:endParaRPr lang="en-US" sz="700" kern="1200" dirty="0"/>
        </a:p>
      </dsp:txBody>
      <dsp:txXfrm>
        <a:off x="30980" y="30980"/>
        <a:ext cx="2077095" cy="995792"/>
      </dsp:txXfrm>
    </dsp:sp>
    <dsp:sp modelId="{A5C70F47-365B-4267-9DB2-0714F396DCEE}">
      <dsp:nvSpPr>
        <dsp:cNvPr id="0" name=""/>
        <dsp:cNvSpPr/>
      </dsp:nvSpPr>
      <dsp:spPr>
        <a:xfrm>
          <a:off x="277034" y="1250071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OCM 24 Care Plan/ Providing Access to Clinical Trials/ Attestation and use of ONC certified EHR’s required</a:t>
          </a:r>
          <a:endParaRPr lang="en-US" sz="900" kern="1200" dirty="0"/>
        </a:p>
      </dsp:txBody>
      <dsp:txXfrm>
        <a:off x="308014" y="1281051"/>
        <a:ext cx="2281338" cy="995792"/>
      </dsp:txXfrm>
    </dsp:sp>
    <dsp:sp modelId="{340A3E68-C6AA-44B0-BFC8-6F2702191762}">
      <dsp:nvSpPr>
        <dsp:cNvPr id="0" name=""/>
        <dsp:cNvSpPr/>
      </dsp:nvSpPr>
      <dsp:spPr>
        <a:xfrm>
          <a:off x="549933" y="2500142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IOM’s 13-point Care Plan/ OCM 6- Patient reported experience of care</a:t>
          </a:r>
          <a:endParaRPr lang="en-US" sz="900" kern="1200" dirty="0"/>
        </a:p>
      </dsp:txBody>
      <dsp:txXfrm>
        <a:off x="580913" y="2531122"/>
        <a:ext cx="2285473" cy="995792"/>
      </dsp:txXfrm>
    </dsp:sp>
    <dsp:sp modelId="{E343BDF1-F403-48B9-81E3-3F229739561B}">
      <dsp:nvSpPr>
        <dsp:cNvPr id="0" name=""/>
        <dsp:cNvSpPr/>
      </dsp:nvSpPr>
      <dsp:spPr>
        <a:xfrm>
          <a:off x="826968" y="3750213"/>
          <a:ext cx="3307872" cy="105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OCM 1 &amp; 2- Risk adjusted proportion of patients w/ all-cause hospital admits w/in 6 </a:t>
          </a:r>
          <a:r>
            <a:rPr lang="en-US" sz="900" kern="1200" dirty="0" err="1" smtClean="0"/>
            <a:t>mos</a:t>
          </a:r>
          <a:r>
            <a:rPr lang="en-US" sz="900" kern="1200" dirty="0" smtClean="0"/>
            <a:t> episode and ED visits/observation stays that did not result in hospital admissions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OCM 3- Proportion of patients who died that were admitted to hospice for 3 or more days</a:t>
          </a:r>
        </a:p>
      </dsp:txBody>
      <dsp:txXfrm>
        <a:off x="857948" y="3781193"/>
        <a:ext cx="2281338" cy="995792"/>
      </dsp:txXfrm>
    </dsp:sp>
    <dsp:sp modelId="{BA4F70EC-7638-40E9-A9BE-984066C2B28F}">
      <dsp:nvSpPr>
        <dsp:cNvPr id="0" name=""/>
        <dsp:cNvSpPr/>
      </dsp:nvSpPr>
      <dsp:spPr>
        <a:xfrm>
          <a:off x="2620332" y="810142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775028" y="810142"/>
        <a:ext cx="378147" cy="517373"/>
      </dsp:txXfrm>
    </dsp:sp>
    <dsp:sp modelId="{420FAE56-3187-4AD4-BD03-6D064CAFB723}">
      <dsp:nvSpPr>
        <dsp:cNvPr id="0" name=""/>
        <dsp:cNvSpPr/>
      </dsp:nvSpPr>
      <dsp:spPr>
        <a:xfrm>
          <a:off x="2897367" y="2060213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052063" y="2060213"/>
        <a:ext cx="378147" cy="517373"/>
      </dsp:txXfrm>
    </dsp:sp>
    <dsp:sp modelId="{75587623-7F96-4FAC-AF81-1F85934D88A9}">
      <dsp:nvSpPr>
        <dsp:cNvPr id="0" name=""/>
        <dsp:cNvSpPr/>
      </dsp:nvSpPr>
      <dsp:spPr>
        <a:xfrm>
          <a:off x="3170266" y="3310284"/>
          <a:ext cx="687539" cy="687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324962" y="3310284"/>
        <a:ext cx="378147" cy="51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C00B60-6018-4534-9896-5F62E8CA81B8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60EA2A-31C8-4864-A5F8-AA7E3ECFC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576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EA2A-31C8-4864-A5F8-AA7E3ECFC97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9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EA2A-31C8-4864-A5F8-AA7E3ECFC97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COME HOME prepared us for OCM</a:t>
            </a:r>
          </a:p>
          <a:p>
            <a:endParaRPr lang="en-US" dirty="0" smtClean="0"/>
          </a:p>
          <a:p>
            <a:r>
              <a:rPr lang="en-US" dirty="0" smtClean="0"/>
              <a:t>Education,</a:t>
            </a:r>
            <a:r>
              <a:rPr lang="en-US" baseline="0" dirty="0" smtClean="0"/>
              <a:t> Education, Education – Agenda item at every meeting in the organization</a:t>
            </a:r>
            <a:endParaRPr lang="en-US" dirty="0" smtClean="0"/>
          </a:p>
          <a:p>
            <a:pPr defTabSz="916679">
              <a:defRPr/>
            </a:pPr>
            <a:r>
              <a:rPr lang="en-US" baseline="0" dirty="0" smtClean="0"/>
              <a:t>Cultural change – change in thought process . Care of the whole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--not just the disease</a:t>
            </a:r>
          </a:p>
          <a:p>
            <a:pPr defTabSz="916679">
              <a:defRPr/>
            </a:pPr>
            <a:r>
              <a:rPr lang="en-US" dirty="0" smtClean="0"/>
              <a:t>Important</a:t>
            </a:r>
            <a:r>
              <a:rPr lang="en-US" baseline="0" dirty="0" smtClean="0"/>
              <a:t> to define roles of all staff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Starts from the beginning – Centralizing Pt intake process into the practice – 9 sites, 20 docs (14 med </a:t>
            </a:r>
            <a:r>
              <a:rPr lang="en-US" baseline="0" dirty="0" err="1" smtClean="0"/>
              <a:t>oncs</a:t>
            </a:r>
            <a:r>
              <a:rPr lang="en-US" baseline="0" dirty="0" smtClean="0"/>
              <a:t>), 8 APs</a:t>
            </a:r>
          </a:p>
          <a:p>
            <a:pPr defTabSz="916679">
              <a:defRPr/>
            </a:pPr>
            <a:r>
              <a:rPr lang="en-US" baseline="0" dirty="0" smtClean="0"/>
              <a:t>Operators – centralized to control flow of calls – triaging the call direction </a:t>
            </a:r>
          </a:p>
          <a:p>
            <a:r>
              <a:rPr lang="en-US" baseline="0" dirty="0" smtClean="0"/>
              <a:t>DRs-   Pathways (clinical pathways an integral component of the patient care process) and acute care slots</a:t>
            </a:r>
          </a:p>
          <a:p>
            <a:r>
              <a:rPr lang="en-US" baseline="0" dirty="0" smtClean="0"/>
              <a:t>Pt flow and expectations ---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education from the first visit!!!!</a:t>
            </a:r>
          </a:p>
          <a:p>
            <a:endParaRPr lang="en-US" baseline="0" dirty="0" smtClean="0"/>
          </a:p>
          <a:p>
            <a:pPr defTabSz="916679">
              <a:defRPr/>
            </a:pPr>
            <a:r>
              <a:rPr lang="en-US" b="1" baseline="0" dirty="0" smtClean="0"/>
              <a:t>New Metrics of Success:</a:t>
            </a:r>
          </a:p>
          <a:p>
            <a:pPr defTabSz="916679">
              <a:defRPr/>
            </a:pPr>
            <a:endParaRPr lang="en-US" baseline="0" dirty="0" smtClean="0"/>
          </a:p>
          <a:p>
            <a:pPr defTabSz="916679">
              <a:defRPr/>
            </a:pPr>
            <a:r>
              <a:rPr lang="en-US" baseline="0" dirty="0" smtClean="0"/>
              <a:t>Minimizing ER and Inpatient Services – Avoiding admissions a new benchmark</a:t>
            </a:r>
          </a:p>
          <a:p>
            <a:r>
              <a:rPr lang="en-US" baseline="0" dirty="0" smtClean="0"/>
              <a:t>Coordinating all parts with all providers – PCP, other specialists</a:t>
            </a:r>
          </a:p>
          <a:p>
            <a:r>
              <a:rPr lang="en-US" baseline="0" dirty="0" smtClean="0"/>
              <a:t>Decrease duplicate services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***Concrete examples of how we worked to top of license</a:t>
            </a:r>
          </a:p>
          <a:p>
            <a:r>
              <a:rPr lang="en-US" baseline="0" dirty="0" smtClean="0"/>
              <a:t>Navigators – Advance Directives</a:t>
            </a:r>
          </a:p>
          <a:p>
            <a:r>
              <a:rPr lang="en-US" baseline="0" dirty="0" smtClean="0"/>
              <a:t>	Patient Education</a:t>
            </a:r>
          </a:p>
          <a:p>
            <a:r>
              <a:rPr lang="en-US" baseline="0" dirty="0" smtClean="0"/>
              <a:t>Advanced Practitioners – 	Survivorship</a:t>
            </a:r>
          </a:p>
          <a:p>
            <a:r>
              <a:rPr lang="en-US" baseline="0" dirty="0" smtClean="0"/>
              <a:t>		Bone Marrow Clinic</a:t>
            </a:r>
          </a:p>
          <a:p>
            <a:r>
              <a:rPr lang="en-US" baseline="0" dirty="0" smtClean="0"/>
              <a:t>		Acute Care Visits</a:t>
            </a:r>
          </a:p>
          <a:p>
            <a:r>
              <a:rPr lang="en-US" baseline="0" dirty="0" smtClean="0"/>
              <a:t>		Oral Chemo Teaching</a:t>
            </a:r>
          </a:p>
          <a:p>
            <a:r>
              <a:rPr lang="en-US" dirty="0" smtClean="0"/>
              <a:t>Nursing - 	Triage –</a:t>
            </a:r>
            <a:r>
              <a:rPr lang="en-US" baseline="0" dirty="0" smtClean="0"/>
              <a:t> nurse assessment by braille</a:t>
            </a:r>
          </a:p>
          <a:p>
            <a:r>
              <a:rPr lang="en-US" baseline="0" dirty="0" smtClean="0"/>
              <a:t>	Independent decision making regarding scheduling patients, solving acute issues,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Administration – 	Operators triaging calls for distribution</a:t>
            </a:r>
          </a:p>
          <a:p>
            <a:r>
              <a:rPr lang="en-US" baseline="0" dirty="0" smtClean="0"/>
              <a:t>		Mgt. Team driving the changes in infrastructure and overall culture.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EF94D-B5F3-438F-9740-DE5DA5B22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EA2A-31C8-4864-A5F8-AA7E3ECFC97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0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0E550-8B90-DF47-99A0-64033B09C8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0E550-8B90-DF47-99A0-64033B09C8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7B48A-4CDA-48E6-AABE-A17ACA850F45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FE39-3978-41FD-A601-C58F699C5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1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D02B0-BC78-42AD-8F24-033739BD7C60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AA301-ACFF-4033-987A-21AA098AF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4EADB-032E-4762-B04A-4B9299FDBDEC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07B81-DFB0-447D-AC7E-54ADB748B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4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5984875"/>
            <a:ext cx="40322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83288"/>
            <a:ext cx="2667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2EB7D-6C08-4B93-80D3-4D3F8C41F1CF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FC5CC-43B8-4983-AE77-37C858D3A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4EB0A-55CF-4D12-BD32-DAB04732E02C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D421-4944-4A93-8EC2-5FBA6150D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0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B47AA-FA25-4D99-9B23-C16916FDC613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B80D3-319D-49B7-97B1-64061B385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6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B16B-9E92-4ADA-8F8A-A9BD0F22B18B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2A1A-4A0D-4E4C-B18F-127055057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4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5DC83-834C-4B70-9274-9DBF36C4D5BD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CAFA1-0D76-4293-80F5-9FEA0A5D4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44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BF9A9-08DD-4F31-8282-61C16935EAE0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68D3E-E8F5-4ACB-BB2C-13062C943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E4EFE-523F-4398-8DE6-C80BEEC2DF99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A7D46-7A83-4BCB-9506-3ABF2D8B7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5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A8BB4-28EC-43CB-930D-BCC03C9B4EF3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5C4A-539C-4B99-8B6A-9F5D35E92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9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66A9AB5-B03E-4A06-87C6-0466F2104FFA}" type="datetimeFigureOut">
              <a:rPr lang="en-US" altLang="en-US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56EE3AE-07C2-429B-86B7-E5B86AB76E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8288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 smtClean="0">
                <a:ea typeface="+mn-ea"/>
              </a:rPr>
              <a:t>The Oncology Care Model at NMCC</a:t>
            </a:r>
            <a:endParaRPr lang="en-US" sz="2800" dirty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ea typeface="+mn-ea"/>
              </a:rPr>
              <a:t>Winter/Spring 2017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ea typeface="+mn-ea"/>
              </a:rPr>
              <a:t>Barbara McAneny, MD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1263"/>
            <a:ext cx="3048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54150"/>
            <a:ext cx="40322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Specialization within oncology nursing and non-clinical staff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13778" y="1752600"/>
            <a:ext cx="1792111" cy="86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Oncology Nursing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3800" y="2956277"/>
            <a:ext cx="1619955" cy="86077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Navigation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7110" y="2956277"/>
            <a:ext cx="1179689" cy="86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Infusion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7067" y="4247444"/>
            <a:ext cx="1524000" cy="86077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3778" y="4247444"/>
            <a:ext cx="1415345" cy="86077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Triage</a:t>
            </a:r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flipH="1">
            <a:off x="5813778" y="2613378"/>
            <a:ext cx="896056" cy="34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>
            <a:off x="6709834" y="2613378"/>
            <a:ext cx="1387121" cy="34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9" idx="0"/>
          </p:cNvCxnSpPr>
          <p:nvPr/>
        </p:nvCxnSpPr>
        <p:spPr>
          <a:xfrm flipH="1">
            <a:off x="4809067" y="3817055"/>
            <a:ext cx="1004711" cy="4303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2"/>
            <a:endCxn id="10" idx="0"/>
          </p:cNvCxnSpPr>
          <p:nvPr/>
        </p:nvCxnSpPr>
        <p:spPr>
          <a:xfrm>
            <a:off x="5813778" y="3817055"/>
            <a:ext cx="707673" cy="4303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01424" y="1752600"/>
            <a:ext cx="1792111" cy="86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Non-clinical front office staff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357" y="2956277"/>
            <a:ext cx="1380068" cy="86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Check-in/check out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9045" y="2956277"/>
            <a:ext cx="1207911" cy="860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Operators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93535" y="2956277"/>
            <a:ext cx="1515532" cy="86077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Care Coordinators</a:t>
            </a:r>
          </a:p>
        </p:txBody>
      </p:sp>
      <p:cxnSp>
        <p:nvCxnSpPr>
          <p:cNvPr id="19" name="Straight Connector 18"/>
          <p:cNvCxnSpPr>
            <a:stCxn id="15" idx="2"/>
            <a:endCxn id="16" idx="0"/>
          </p:cNvCxnSpPr>
          <p:nvPr/>
        </p:nvCxnSpPr>
        <p:spPr>
          <a:xfrm flipH="1">
            <a:off x="811391" y="2613378"/>
            <a:ext cx="1586089" cy="34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5" idx="2"/>
          </p:cNvCxnSpPr>
          <p:nvPr/>
        </p:nvCxnSpPr>
        <p:spPr>
          <a:xfrm flipH="1" flipV="1">
            <a:off x="2397480" y="2613378"/>
            <a:ext cx="15521" cy="34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  <a:endCxn id="15" idx="2"/>
          </p:cNvCxnSpPr>
          <p:nvPr/>
        </p:nvCxnSpPr>
        <p:spPr>
          <a:xfrm flipH="1" flipV="1">
            <a:off x="2397480" y="2613378"/>
            <a:ext cx="1653821" cy="34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60889" y="2825045"/>
            <a:ext cx="4205111" cy="248637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 flipV="1">
            <a:off x="2731636" y="4701822"/>
            <a:ext cx="429253" cy="17242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3912" y="4551079"/>
            <a:ext cx="237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OCM Required Navigation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6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OCM requirements and adding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use of personnel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Documentation of OCM requirements using minimal resources</a:t>
            </a:r>
          </a:p>
          <a:p>
            <a:r>
              <a:rPr lang="en-US" dirty="0" smtClean="0"/>
              <a:t>Can we turn the Care plan and survivorship documents into valuable features to patients?</a:t>
            </a:r>
          </a:p>
          <a:p>
            <a:r>
              <a:rPr lang="en-US" dirty="0" smtClean="0"/>
              <a:t>Will the entire MEOS payment be used in the processes to achieve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3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Essential functions to be documented by the doctors</a:t>
            </a:r>
          </a:p>
          <a:p>
            <a:pPr lvl="1"/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STAGING</a:t>
            </a:r>
          </a:p>
          <a:p>
            <a:pPr lvl="1"/>
            <a:r>
              <a:rPr lang="en-US" dirty="0" smtClean="0"/>
              <a:t>INTENT OF THERAPY (includes outcomes expected)</a:t>
            </a:r>
          </a:p>
          <a:p>
            <a:pPr lvl="1"/>
            <a:r>
              <a:rPr lang="en-US" dirty="0" smtClean="0"/>
              <a:t>PERFORMANCE STATUS &amp; PE</a:t>
            </a:r>
          </a:p>
          <a:p>
            <a:pPr lvl="1"/>
            <a:r>
              <a:rPr lang="en-US" dirty="0" smtClean="0"/>
              <a:t>CHEMOTHERAPY &amp; TEST ORDERS</a:t>
            </a:r>
          </a:p>
          <a:p>
            <a:pPr lvl="1"/>
            <a:r>
              <a:rPr lang="en-US" dirty="0" smtClean="0"/>
              <a:t>GENOMICS</a:t>
            </a:r>
          </a:p>
          <a:p>
            <a:r>
              <a:rPr lang="en-US" sz="2800" dirty="0" smtClean="0"/>
              <a:t>Can we have everything else done by others?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8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OCM requirements and adding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Efficient use of personnel</a:t>
            </a:r>
          </a:p>
          <a:p>
            <a:r>
              <a:rPr lang="en-US" dirty="0" smtClean="0"/>
              <a:t>Documentation of OCM requirements using minimal resources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we turn the Care plan and survivorship documents into valuable features to patients?</a:t>
            </a:r>
          </a:p>
          <a:p>
            <a:r>
              <a:rPr lang="en-US" dirty="0"/>
              <a:t>Will the entire MEOS payment be used in the processes to achieve it?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50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Patient information (e.g., name, date of birth, medication list, and allergies)</a:t>
            </a:r>
          </a:p>
          <a:p>
            <a:r>
              <a:rPr lang="en-US" dirty="0"/>
              <a:t>Diagnosis, including specific tissue information, relevant biomarkers, and stage</a:t>
            </a:r>
          </a:p>
          <a:p>
            <a:r>
              <a:rPr lang="en-US" dirty="0"/>
              <a:t>Prognosis</a:t>
            </a:r>
          </a:p>
          <a:p>
            <a:r>
              <a:rPr lang="en-US" dirty="0"/>
              <a:t>Treatment goals (curative, life-prolonging, symptom control, palliative care)</a:t>
            </a:r>
          </a:p>
          <a:p>
            <a:r>
              <a:rPr lang="en-US" dirty="0"/>
              <a:t>Initial plan for treatment and proposed duration, including specific </a:t>
            </a:r>
            <a:r>
              <a:rPr lang="en-US" dirty="0" smtClean="0"/>
              <a:t>chemotherapy drug </a:t>
            </a:r>
            <a:r>
              <a:rPr lang="en-US" dirty="0"/>
              <a:t>names, doses, and schedule as well as surgery and radiation therapy (</a:t>
            </a:r>
            <a:r>
              <a:rPr lang="en-US" dirty="0" smtClean="0"/>
              <a:t>if applicable</a:t>
            </a:r>
            <a:r>
              <a:rPr lang="en-US" dirty="0"/>
              <a:t>)</a:t>
            </a:r>
          </a:p>
          <a:p>
            <a:r>
              <a:rPr lang="en-US" dirty="0"/>
              <a:t>Expected response to treatment</a:t>
            </a:r>
          </a:p>
          <a:p>
            <a:r>
              <a:rPr lang="en-US" dirty="0"/>
              <a:t>Treatment benefits and harms, including common and rare toxicities and how </a:t>
            </a:r>
            <a:r>
              <a:rPr lang="en-US" dirty="0" smtClean="0"/>
              <a:t>to manage </a:t>
            </a:r>
            <a:r>
              <a:rPr lang="en-US" dirty="0"/>
              <a:t>these toxicities, as well as short-term and late effects of treatment</a:t>
            </a:r>
          </a:p>
          <a:p>
            <a:r>
              <a:rPr lang="en-US" dirty="0"/>
              <a:t>Information on quality of life and a patient’s likely experience with treatment</a:t>
            </a:r>
          </a:p>
          <a:p>
            <a:r>
              <a:rPr lang="en-US" dirty="0"/>
              <a:t>Who will take responsibility for specific aspects of a patient’s care (e.g., </a:t>
            </a:r>
            <a:r>
              <a:rPr lang="en-US" dirty="0" smtClean="0"/>
              <a:t>the Cancer </a:t>
            </a:r>
            <a:r>
              <a:rPr lang="en-US" dirty="0"/>
              <a:t>care team, the primary care/geriatrics care team, or other care teams)</a:t>
            </a:r>
          </a:p>
          <a:p>
            <a:r>
              <a:rPr lang="en-US" dirty="0"/>
              <a:t>Advance care plans, including advanced directives and other legal documents</a:t>
            </a:r>
          </a:p>
          <a:p>
            <a:r>
              <a:rPr lang="en-US" dirty="0"/>
              <a:t>Estimated total and out-of-pocket costs of Cancer treatment</a:t>
            </a:r>
          </a:p>
          <a:p>
            <a:r>
              <a:rPr lang="en-US" dirty="0"/>
              <a:t>A plan for addressing a patient’s psychosocial health needs, </a:t>
            </a:r>
            <a:r>
              <a:rPr lang="en-US" dirty="0" smtClean="0"/>
              <a:t>including psychological</a:t>
            </a:r>
            <a:r>
              <a:rPr lang="en-US" dirty="0"/>
              <a:t>, vocational, disability, legal, or financial concerns and </a:t>
            </a:r>
            <a:r>
              <a:rPr lang="en-US" dirty="0" smtClean="0"/>
              <a:t>their management</a:t>
            </a:r>
            <a:endParaRPr lang="en-US" dirty="0"/>
          </a:p>
          <a:p>
            <a:r>
              <a:rPr lang="en-US" dirty="0"/>
              <a:t>Survivorship plan, including a summary of treatment and information </a:t>
            </a:r>
            <a:r>
              <a:rPr lang="en-US" dirty="0" smtClean="0"/>
              <a:t>on recommended </a:t>
            </a:r>
            <a:r>
              <a:rPr lang="en-US" dirty="0"/>
              <a:t>follow-up activities and surveillance, as well as risk reduction </a:t>
            </a:r>
            <a:r>
              <a:rPr lang="en-US" dirty="0" smtClean="0"/>
              <a:t>and health </a:t>
            </a:r>
            <a:r>
              <a:rPr lang="en-US" dirty="0"/>
              <a:t>promotion activities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81800" cy="460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7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1"/>
            <a:ext cx="4478556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4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981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1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of Treatment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05600"/>
            <a:ext cx="1981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591"/>
            <a:ext cx="8229600" cy="441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92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OCM is a Payer-Driven Model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top-down approach</a:t>
            </a:r>
            <a:endParaRPr lang="en-US" altLang="en-US" sz="3600" dirty="0" smtClean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5362" name="Text Placeholder 3"/>
          <p:cNvSpPr>
            <a:spLocks noGrp="1"/>
          </p:cNvSpPr>
          <p:nvPr>
            <p:ph type="body" idx="1"/>
          </p:nvPr>
        </p:nvSpPr>
        <p:spPr>
          <a:xfrm>
            <a:off x="2743200" y="1600200"/>
            <a:ext cx="4040188" cy="639762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Payer-Driven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0630484"/>
              </p:ext>
            </p:extLst>
          </p:nvPr>
        </p:nvGraphicFramePr>
        <p:xfrm>
          <a:off x="1447800" y="2209800"/>
          <a:ext cx="65532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2858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028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98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9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up/Referrals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545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8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Plan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3" y="1187355"/>
            <a:ext cx="7696200" cy="48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66361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5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191" y="2644775"/>
            <a:ext cx="7772400" cy="1470025"/>
          </a:xfrm>
        </p:spPr>
        <p:txBody>
          <a:bodyPr/>
          <a:lstStyle/>
          <a:p>
            <a:r>
              <a:rPr lang="en-US" dirty="0" smtClean="0"/>
              <a:t>Financial Outcomes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1" y="1725613"/>
            <a:ext cx="3048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91" y="1968500"/>
            <a:ext cx="40322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4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076" y="643945"/>
            <a:ext cx="60013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OCM model performance evaluated on 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subset of episodes:</a:t>
            </a:r>
          </a:p>
          <a:p>
            <a:r>
              <a:rPr lang="en-US" sz="2400" dirty="0" smtClean="0"/>
              <a:t>R^2 = </a:t>
            </a:r>
            <a:r>
              <a:rPr lang="en-US" sz="2400" dirty="0" smtClean="0">
                <a:solidFill>
                  <a:srgbClr val="FF0000"/>
                </a:solidFill>
              </a:rPr>
              <a:t>.334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269000" y="1717046"/>
            <a:ext cx="676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  our own GLM and split the data into training and test sets: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39" y="2245586"/>
            <a:ext cx="4291627" cy="389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9001" y="2820474"/>
            <a:ext cx="116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R^2 train: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.300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1941" y="3850783"/>
            <a:ext cx="1088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R^2 test: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.280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7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Simulated NMCC Performance-Based Payments – OCM Full Risk</a:t>
            </a:r>
          </a:p>
        </p:txBody>
      </p:sp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9091" r="1074" b="1797"/>
          <a:stretch>
            <a:fillRect/>
          </a:stretch>
        </p:blipFill>
        <p:spPr bwMode="auto">
          <a:xfrm>
            <a:off x="1295400" y="838200"/>
            <a:ext cx="677146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92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1,000 simulated Performance Periods using baseline prices and actual expenses from NMCC, to include NMCC case mix and practice patterns. According to these simulations, NMCC will see a shared savings payment in 37 out of 1,000 Performance Periods (3.7%)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(Performance Period) Cost Modeling – Shared Savings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365443"/>
              </p:ext>
            </p:extLst>
          </p:nvPr>
        </p:nvGraphicFramePr>
        <p:xfrm>
          <a:off x="990600" y="1752600"/>
          <a:ext cx="6934200" cy="21480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713089"/>
                <a:gridCol w="2221111"/>
              </a:tblGrid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Actual Expenses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$6,845,238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Baseline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$6,620,624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7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Shared Savings 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$6,355,790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MEOS Payments per Performance Period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$228,480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7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Savings needed to achieve Shared Savings PBP ($)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$717,928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Savings needed to achieve Shared Savings PBP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267200"/>
                <a:ext cx="701929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𝐴𝑐𝑡𝑢𝑎𝑙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𝐸𝑥𝑝𝑒𝑛𝑠𝑒𝑠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𝑇𝑎𝑟𝑔𝑒𝑡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MEOS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$6,845,238−$6,355,790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+$228,480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0" smtClean="0">
                          <a:latin typeface="Cambria Math"/>
                        </a:rPr>
                        <m:t>=$489,448+$228,480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0" smtClean="0">
                          <a:latin typeface="Cambria Math"/>
                        </a:rPr>
                        <m:t>=$</m:t>
                      </m:r>
                      <m:r>
                        <a:rPr lang="en-US" b="0" i="1" smtClean="0">
                          <a:latin typeface="Cambria Math"/>
                        </a:rPr>
                        <m:t>717,928 (10.5%)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200"/>
                <a:ext cx="7019294" cy="14773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77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(Performance Period) Cost Modeling – Full Risk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85038"/>
              </p:ext>
            </p:extLst>
          </p:nvPr>
        </p:nvGraphicFramePr>
        <p:xfrm>
          <a:off x="990600" y="1752600"/>
          <a:ext cx="6934200" cy="21480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713089"/>
                <a:gridCol w="2221111"/>
              </a:tblGrid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Actual Expenses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$6,845,238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Baseline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$6,620,624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7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Performance Period </a:t>
                      </a:r>
                      <a:r>
                        <a:rPr lang="en-US" sz="1600" dirty="0" smtClean="0">
                          <a:effectLst/>
                        </a:rPr>
                        <a:t>Full Risk 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$6,438,614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MEOS Payments per Performance Period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$228,480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7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Savings needed to achieve Shared Savings PBP ($)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$635,104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Savings needed to achieve Shared Savings PBP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267200"/>
                <a:ext cx="701929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𝐴𝑐𝑡𝑢𝑎𝑙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𝐸𝑥𝑝𝑒𝑛𝑠𝑒𝑠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𝑇𝑎𝑟𝑔𝑒𝑡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MEOS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$6,845,238−$6,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620,624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+$228,480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0" smtClean="0">
                          <a:latin typeface="Cambria Math"/>
                        </a:rPr>
                        <m:t>=$4</m:t>
                      </m:r>
                      <m:r>
                        <a:rPr lang="en-US" b="0" i="0" smtClean="0">
                          <a:latin typeface="Cambria Math"/>
                        </a:rPr>
                        <m:t>06,624</m:t>
                      </m:r>
                      <m:r>
                        <a:rPr lang="en-US" b="0" i="0" smtClean="0">
                          <a:latin typeface="Cambria Math"/>
                        </a:rPr>
                        <m:t>+$228,480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𝑎𝑐h𝑖𝑒𝑣𝑒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𝑃𝐵𝑃</m:t>
                      </m:r>
                      <m:r>
                        <a:rPr lang="en-US" b="0" i="0" smtClean="0">
                          <a:latin typeface="Cambria Math"/>
                        </a:rPr>
                        <m:t>=$</m:t>
                      </m:r>
                      <m:r>
                        <a:rPr lang="en-US" b="0" i="1" smtClean="0">
                          <a:latin typeface="Cambria Math"/>
                        </a:rPr>
                        <m:t>635,104</m:t>
                      </m:r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9.3</m:t>
                      </m:r>
                      <m:r>
                        <a:rPr lang="en-US" b="0" i="1" smtClean="0">
                          <a:latin typeface="Cambria Math"/>
                        </a:rPr>
                        <m:t>%)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200"/>
                <a:ext cx="7019294" cy="14773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06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vs. Actual by Cancer Type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blue &gt; red = practice losing money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78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vs. Actual by Cancer Type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blue &gt; red = practice losing money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" y="1600200"/>
            <a:ext cx="79278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Oncology Care Model (OCM)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Patient Population: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CMMI OCM Payment Model applies to all patients with a new chemotherapy start.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Episode Definition: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6 months following new chemotherapy start, repeatable.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Payments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OCM model will pay physicians in three ways: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Normal FFS Payments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$160 PBPM (per beneficiary per month)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Shared Savings/Risk Sharing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Episode Price/Discount to Medicare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4% discount for practices participating in shared savings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2.75% discount for practices accepting full risk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vs. Actual by Cancer Type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blue &gt; red = practice losing money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" y="1600200"/>
            <a:ext cx="79278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2" y="1600200"/>
            <a:ext cx="690963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Baseline vs. Actual by HCC Score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blue &gt; red = practice losing money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COME HOME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OCM RFA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Hours of Operation/ After Hours Access/ Acute Appointments/ Phone System/ Triage System</a:t>
            </a:r>
          </a:p>
          <a:p>
            <a:pPr lvl="1"/>
            <a:r>
              <a:rPr lang="en-US" dirty="0" smtClean="0"/>
              <a:t>Clinical Pathways</a:t>
            </a:r>
          </a:p>
          <a:p>
            <a:r>
              <a:rPr lang="en-US" dirty="0" smtClean="0"/>
              <a:t>Biomarker Testing</a:t>
            </a:r>
          </a:p>
          <a:p>
            <a:r>
              <a:rPr lang="en-US" dirty="0" smtClean="0"/>
              <a:t>Clinical Trials</a:t>
            </a:r>
          </a:p>
          <a:p>
            <a:r>
              <a:rPr lang="en-US" dirty="0" smtClean="0"/>
              <a:t>Electronic Data Systems &amp; Interoperability/ Data Availability and Timeliness of Data</a:t>
            </a:r>
          </a:p>
          <a:p>
            <a:r>
              <a:rPr lang="en-US" dirty="0" smtClean="0"/>
              <a:t>Oncology Care Team</a:t>
            </a:r>
          </a:p>
          <a:p>
            <a:pPr lvl="1"/>
            <a:r>
              <a:rPr lang="en-US" dirty="0" smtClean="0"/>
              <a:t>Patient Education</a:t>
            </a:r>
          </a:p>
          <a:p>
            <a:pPr lvl="1"/>
            <a:r>
              <a:rPr lang="en-US" dirty="0" smtClean="0"/>
              <a:t>Total Cost of Care</a:t>
            </a:r>
          </a:p>
          <a:p>
            <a:r>
              <a:rPr lang="en-US" dirty="0" smtClean="0"/>
              <a:t>Patient Satisfaction Surveys</a:t>
            </a:r>
          </a:p>
          <a:p>
            <a:r>
              <a:rPr lang="en-US" dirty="0" smtClean="0"/>
              <a:t>Hospital/ ED Utilization</a:t>
            </a:r>
          </a:p>
          <a:p>
            <a:r>
              <a:rPr lang="en-US" dirty="0" smtClean="0"/>
              <a:t>Hospice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000" dirty="0" smtClean="0"/>
              <a:t>Provide and Attest to 24/7 patient access to appropriate clinician who has real time access to practice’s EMR</a:t>
            </a:r>
          </a:p>
          <a:p>
            <a:pPr lvl="1"/>
            <a:r>
              <a:rPr lang="en-US" sz="2500" dirty="0" smtClean="0"/>
              <a:t>Percentage of beneficiaries who are treated w/ therapies consist of nationally recognized clinical guidelines</a:t>
            </a:r>
          </a:p>
          <a:p>
            <a:r>
              <a:rPr lang="en-US" sz="3000" dirty="0" smtClean="0"/>
              <a:t>OCM 24 Care Plan</a:t>
            </a:r>
          </a:p>
          <a:p>
            <a:r>
              <a:rPr lang="en-US" sz="3000" dirty="0" smtClean="0"/>
              <a:t>Providing access to clinical trials</a:t>
            </a:r>
          </a:p>
          <a:p>
            <a:r>
              <a:rPr lang="en-US" sz="3000" dirty="0" smtClean="0"/>
              <a:t>Attestation and use of ONC certified EHR’s are required</a:t>
            </a:r>
          </a:p>
          <a:p>
            <a:r>
              <a:rPr lang="en-US" sz="3000" dirty="0" smtClean="0"/>
              <a:t>IOM’s 13-point Care Plan</a:t>
            </a:r>
          </a:p>
          <a:p>
            <a:pPr lvl="1"/>
            <a:r>
              <a:rPr lang="en-US" sz="2500" dirty="0" smtClean="0"/>
              <a:t>Treatment benefits and harms, including common and rare toxicities and how to manage these toxicities, as well as short-term and late-term effects of treatment</a:t>
            </a:r>
          </a:p>
          <a:p>
            <a:pPr lvl="1"/>
            <a:r>
              <a:rPr lang="en-US" sz="2500" dirty="0" smtClean="0"/>
              <a:t>Estimated total and out-of-pocket costs of cancer treatment to the patient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>
                <a:solidFill>
                  <a:schemeClr val="tx1"/>
                </a:solidFill>
              </a:rPr>
              <a:t>OCM 6- Patient reported experience of care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>
                <a:solidFill>
                  <a:schemeClr val="tx1"/>
                </a:solidFill>
              </a:rPr>
              <a:t>OCM 1 &amp; 2- Risk adjusted proportion of patients w/ all-cause hospital admits w/in 6 </a:t>
            </a:r>
            <a:r>
              <a:rPr lang="en-US" sz="3000" dirty="0" err="1">
                <a:solidFill>
                  <a:schemeClr val="tx1"/>
                </a:solidFill>
              </a:rPr>
              <a:t>mos</a:t>
            </a:r>
            <a:r>
              <a:rPr lang="en-US" sz="3000" dirty="0">
                <a:solidFill>
                  <a:schemeClr val="tx1"/>
                </a:solidFill>
              </a:rPr>
              <a:t> episode and ED visits/ observation stays that did not result in hospital admissions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>
                <a:solidFill>
                  <a:schemeClr val="tx1"/>
                </a:solidFill>
              </a:rPr>
              <a:t>OCM 3- Proportion of patients who died that were admitted to hospice for 3 or more days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 HOME and OCM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2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1271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COME HOME </a:t>
            </a:r>
            <a:r>
              <a:rPr lang="en-US" dirty="0" smtClean="0"/>
              <a:t>   and    OCM   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3510"/>
            <a:ext cx="2133600" cy="347965"/>
          </a:xfrm>
        </p:spPr>
        <p:txBody>
          <a:bodyPr>
            <a:normAutofit/>
          </a:bodyPr>
          <a:lstStyle/>
          <a:p>
            <a:pPr>
              <a:defRPr/>
            </a:pPr>
            <a:fld id="{C48D2384-489B-4BFB-84FB-DF6E3E378C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6206512"/>
              </p:ext>
            </p:extLst>
          </p:nvPr>
        </p:nvGraphicFramePr>
        <p:xfrm>
          <a:off x="339624" y="1548384"/>
          <a:ext cx="4134840" cy="48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4839742"/>
              </p:ext>
            </p:extLst>
          </p:nvPr>
        </p:nvGraphicFramePr>
        <p:xfrm>
          <a:off x="4747032" y="1566672"/>
          <a:ext cx="4134840" cy="48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569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191" y="2644775"/>
            <a:ext cx="7772400" cy="1470025"/>
          </a:xfrm>
        </p:spPr>
        <p:txBody>
          <a:bodyPr/>
          <a:lstStyle/>
          <a:p>
            <a:r>
              <a:rPr lang="en-US" dirty="0" smtClean="0"/>
              <a:t>Practice Redesign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1" y="1725613"/>
            <a:ext cx="3048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91" y="1968500"/>
            <a:ext cx="40322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3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OCM requirements and adding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use of personnel</a:t>
            </a:r>
          </a:p>
          <a:p>
            <a:r>
              <a:rPr lang="en-US" dirty="0" smtClean="0"/>
              <a:t>Documentation of OCM requirements using minimal resources</a:t>
            </a:r>
          </a:p>
          <a:p>
            <a:r>
              <a:rPr lang="en-US" dirty="0" smtClean="0"/>
              <a:t>Can we turn the Care plan and survivorship documents into valuable features to patients?</a:t>
            </a:r>
          </a:p>
          <a:p>
            <a:r>
              <a:rPr lang="en-US" dirty="0"/>
              <a:t>Will the entire MEOS payment be used in the processes to achieve 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OCM requirements and adding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Efficient use of personnel</a:t>
            </a:r>
          </a:p>
          <a:p>
            <a:r>
              <a:rPr lang="en-US" dirty="0" smtClean="0"/>
              <a:t>Documentation of OCM requirements using minimal resources</a:t>
            </a:r>
          </a:p>
          <a:p>
            <a:r>
              <a:rPr lang="en-US" dirty="0" smtClean="0"/>
              <a:t>Can we turn the Care plan and survivorship documents into valuable features to patients?</a:t>
            </a:r>
          </a:p>
          <a:p>
            <a:r>
              <a:rPr lang="en-US" dirty="0"/>
              <a:t>Will the entire MEOS payment be used in the processes to achieve 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62667" y="2645640"/>
            <a:ext cx="2794000" cy="226503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62667" y="1645356"/>
            <a:ext cx="2794000" cy="3265312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Undefined or overlapping workflows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Everyone works to the top of their license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53531" y="1433692"/>
            <a:ext cx="105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Physician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3703" y="2276308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1818" y="3050815"/>
            <a:ext cx="9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056" y="390754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Administration /</a:t>
            </a:r>
          </a:p>
          <a:p>
            <a:pPr algn="r"/>
            <a:r>
              <a:rPr lang="en-US" dirty="0" smtClean="0"/>
              <a:t>Clerical</a:t>
            </a:r>
          </a:p>
        </p:txBody>
      </p:sp>
      <p:cxnSp>
        <p:nvCxnSpPr>
          <p:cNvPr id="19" name="Straight Connector 18"/>
          <p:cNvCxnSpPr>
            <a:stCxn id="17" idx="3"/>
            <a:endCxn id="20" idx="1"/>
          </p:cNvCxnSpPr>
          <p:nvPr/>
        </p:nvCxnSpPr>
        <p:spPr>
          <a:xfrm flipV="1">
            <a:off x="4656667" y="2004384"/>
            <a:ext cx="663222" cy="127362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19889" y="1590126"/>
            <a:ext cx="2794000" cy="828515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Physician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19889" y="2418641"/>
            <a:ext cx="2794000" cy="7817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>
          <a:xfrm flipV="1">
            <a:off x="4656667" y="2809516"/>
            <a:ext cx="663222" cy="929933"/>
          </a:xfrm>
          <a:prstGeom prst="line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57025" y="3617688"/>
            <a:ext cx="2794000" cy="129298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19889" y="3200391"/>
            <a:ext cx="2794000" cy="81561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Nursing/Triage/Case Mgt.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54204" y="4276873"/>
            <a:ext cx="2794000" cy="64649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19889" y="4016008"/>
            <a:ext cx="2794000" cy="89466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&amp; Clerical</a:t>
            </a:r>
            <a:endParaRPr lang="en-US" dirty="0"/>
          </a:p>
        </p:txBody>
      </p:sp>
      <p:cxnSp>
        <p:nvCxnSpPr>
          <p:cNvPr id="35" name="Straight Connector 34"/>
          <p:cNvCxnSpPr>
            <a:endCxn id="32" idx="1"/>
          </p:cNvCxnSpPr>
          <p:nvPr/>
        </p:nvCxnSpPr>
        <p:spPr>
          <a:xfrm flipV="1">
            <a:off x="4656667" y="3608200"/>
            <a:ext cx="663222" cy="668673"/>
          </a:xfrm>
          <a:prstGeom prst="line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4" idx="1"/>
          </p:cNvCxnSpPr>
          <p:nvPr/>
        </p:nvCxnSpPr>
        <p:spPr>
          <a:xfrm flipV="1">
            <a:off x="4656667" y="4463338"/>
            <a:ext cx="663222" cy="90535"/>
          </a:xfrm>
          <a:prstGeom prst="line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54204" y="4016008"/>
            <a:ext cx="6519333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54203" y="3174453"/>
            <a:ext cx="6519333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59846" y="2384774"/>
            <a:ext cx="6519333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62667" y="1583268"/>
            <a:ext cx="6519333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3531" y="5105400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Defined, efficient workflows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Standardized protocols &amp; good communication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422" y="2986756"/>
            <a:ext cx="87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9674</TotalTime>
  <Words>1620</Words>
  <Application>Microsoft Macintosh PowerPoint</Application>
  <PresentationFormat>On-screen Show (4:3)</PresentationFormat>
  <Paragraphs>226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OCM is a Payer-Driven Model top-down approach</vt:lpstr>
      <vt:lpstr>Oncology Care Model (OCM)</vt:lpstr>
      <vt:lpstr>COME HOME and OCM Comparison</vt:lpstr>
      <vt:lpstr>COME HOME    and    OCM    Comparison</vt:lpstr>
      <vt:lpstr>Practice Redesign</vt:lpstr>
      <vt:lpstr>Meeting OCM requirements and adding Value</vt:lpstr>
      <vt:lpstr>Meeting OCM requirements and adding Value</vt:lpstr>
      <vt:lpstr>Everyone works to the top of their license</vt:lpstr>
      <vt:lpstr>Specialization within oncology nursing and non-clinical staff</vt:lpstr>
      <vt:lpstr>Meeting OCM requirements and adding Value</vt:lpstr>
      <vt:lpstr>Documentation</vt:lpstr>
      <vt:lpstr>Meeting OCM requirements and adding Value</vt:lpstr>
      <vt:lpstr>Care Plan Requirements</vt:lpstr>
      <vt:lpstr>History</vt:lpstr>
      <vt:lpstr>Treatment</vt:lpstr>
      <vt:lpstr>Surgery</vt:lpstr>
      <vt:lpstr>Side Effects of Treatment</vt:lpstr>
      <vt:lpstr>Review of Systems</vt:lpstr>
      <vt:lpstr>Physical Exam</vt:lpstr>
      <vt:lpstr>Follow up/Referrals</vt:lpstr>
      <vt:lpstr>Assessment Plan</vt:lpstr>
      <vt:lpstr>Financial Outcomes</vt:lpstr>
      <vt:lpstr>PowerPoint Presentation</vt:lpstr>
      <vt:lpstr>Simulated NMCC Performance-Based Payments – OCM Full Risk</vt:lpstr>
      <vt:lpstr>Aggregate (Performance Period) Cost Modeling – Shared Savings</vt:lpstr>
      <vt:lpstr>Aggregate (Performance Period) Cost Modeling – Full Risk</vt:lpstr>
      <vt:lpstr>Baseline vs. Actual by Cancer Type blue &gt; red = practice losing money</vt:lpstr>
      <vt:lpstr>Baseline vs. Actual by Cancer Type blue &gt; red = practice losing money</vt:lpstr>
      <vt:lpstr>Baseline vs. Actual by Cancer Type blue &gt; red = practice losing money</vt:lpstr>
      <vt:lpstr>Baseline vs. Actual by HCC Score blue &gt; red = practice losing money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Slide</dc:title>
  <dc:creator>Kimberly Demirhan</dc:creator>
  <cp:lastModifiedBy>Barbara McAneny</cp:lastModifiedBy>
  <cp:revision>69</cp:revision>
  <cp:lastPrinted>2017-01-09T17:31:41Z</cp:lastPrinted>
  <dcterms:created xsi:type="dcterms:W3CDTF">2013-01-31T18:27:42Z</dcterms:created>
  <dcterms:modified xsi:type="dcterms:W3CDTF">2017-02-10T14:03:05Z</dcterms:modified>
</cp:coreProperties>
</file>